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4" r:id="rId3"/>
    <p:sldId id="256" r:id="rId4"/>
    <p:sldId id="257" r:id="rId5"/>
    <p:sldId id="418" r:id="rId6"/>
    <p:sldId id="420" r:id="rId7"/>
    <p:sldId id="334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19" r:id="rId18"/>
    <p:sldId id="513" r:id="rId19"/>
    <p:sldId id="468" r:id="rId20"/>
    <p:sldId id="511" r:id="rId21"/>
    <p:sldId id="512" r:id="rId22"/>
    <p:sldId id="259" r:id="rId23"/>
    <p:sldId id="370" r:id="rId24"/>
    <p:sldId id="265" r:id="rId25"/>
    <p:sldId id="357" r:id="rId26"/>
    <p:sldId id="270" r:id="rId27"/>
    <p:sldId id="358" r:id="rId28"/>
    <p:sldId id="373" r:id="rId29"/>
    <p:sldId id="494" r:id="rId30"/>
    <p:sldId id="363" r:id="rId31"/>
    <p:sldId id="276" r:id="rId32"/>
    <p:sldId id="343" r:id="rId33"/>
    <p:sldId id="383" r:id="rId34"/>
    <p:sldId id="375" r:id="rId35"/>
    <p:sldId id="381" r:id="rId36"/>
    <p:sldId id="382" r:id="rId37"/>
    <p:sldId id="390" r:id="rId38"/>
    <p:sldId id="391" r:id="rId39"/>
    <p:sldId id="279" r:id="rId40"/>
    <p:sldId id="280" r:id="rId41"/>
    <p:sldId id="424" r:id="rId42"/>
    <p:sldId id="425" r:id="rId43"/>
    <p:sldId id="426" r:id="rId44"/>
    <p:sldId id="427" r:id="rId45"/>
    <p:sldId id="428" r:id="rId46"/>
  </p:sldIdLst>
  <p:sldSz cx="12192000" cy="6858000"/>
  <p:notesSz cx="6858000" cy="9144000"/>
  <p:custDataLst>
    <p:tags r:id="rId5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2" userDrawn="1">
          <p15:clr>
            <a:srgbClr val="A4A3A4"/>
          </p15:clr>
        </p15:guide>
        <p15:guide id="2" pos="3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0000"/>
    <a:srgbClr val="009900"/>
    <a:srgbClr val="0033CC"/>
    <a:srgbClr val="006600"/>
    <a:srgbClr val="CC00FF"/>
    <a:srgbClr val="CC66FF"/>
    <a:srgbClr val="D60093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84" y="552"/>
      </p:cViewPr>
      <p:guideLst>
        <p:guide orient="horz" pos="2212"/>
        <p:guide pos="38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28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6689E-C21F-48E2-9460-4A118397E50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3ECBE-9346-443C-AFE2-D81410072A0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2CC01F-C60A-46E4-90BD-76A88A0781A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1AC4B-F61E-4CA1-B123-A1773C03726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54455-70D9-4A4F-A752-257647E8BC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1EB12-8B05-4FBD-B294-81FDBEA0A23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E116-125A-43C8-9074-CED93016DF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3011D-5B4A-459C-8B5C-836387047C7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5E6A8-A005-4A18-86CE-AE1095B4776D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heel spokes="4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14838-AF9D-4ADE-AECB-C1A627EC9E7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4D0C7-CFEE-44F8-9297-55E0E66E0E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E2C76092-09AF-4130-9F1A-A6714BCADFB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heel spokes="4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tags" Target="../tags/tag9.xml"/><Relationship Id="rId3" Type="http://schemas.openxmlformats.org/officeDocument/2006/relationships/image" Target="../media/image23.jpeg"/><Relationship Id="rId2" Type="http://schemas.openxmlformats.org/officeDocument/2006/relationships/tags" Target="../tags/tag8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3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5.jpe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33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1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6" Type="http://schemas.microsoft.com/office/2007/relationships/media" Target="../media/media4.mp3"/><Relationship Id="rId5" Type="http://schemas.openxmlformats.org/officeDocument/2006/relationships/audio" Target="NULL" TargetMode="External"/><Relationship Id="rId4" Type="http://schemas.openxmlformats.org/officeDocument/2006/relationships/image" Target="../media/image44.jpe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jpeg"/><Relationship Id="rId1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46.png"/><Relationship Id="rId3" Type="http://schemas.openxmlformats.org/officeDocument/2006/relationships/tags" Target="../tags/tag19.xml"/><Relationship Id="rId2" Type="http://schemas.openxmlformats.org/officeDocument/2006/relationships/image" Target="../media/image47.png"/><Relationship Id="rId17" Type="http://schemas.openxmlformats.org/officeDocument/2006/relationships/slideLayout" Target="../slideLayouts/slideLayout7.xml"/><Relationship Id="rId16" Type="http://schemas.openxmlformats.org/officeDocument/2006/relationships/themeOverride" Target="../theme/themeOverride5.xml"/><Relationship Id="rId15" Type="http://schemas.openxmlformats.org/officeDocument/2006/relationships/image" Target="../media/image15.jpeg"/><Relationship Id="rId14" Type="http://schemas.openxmlformats.org/officeDocument/2006/relationships/tags" Target="../tags/tag27.xml"/><Relationship Id="rId13" Type="http://schemas.microsoft.com/office/2007/relationships/media" Target="../media/media4.mp3"/><Relationship Id="rId12" Type="http://schemas.openxmlformats.org/officeDocument/2006/relationships/audio" Target="NULL" TargetMode="Externa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9.xml"/><Relationship Id="rId5" Type="http://schemas.openxmlformats.org/officeDocument/2006/relationships/image" Target="../media/image67.png"/><Relationship Id="rId4" Type="http://schemas.microsoft.com/office/2007/relationships/media" Target="../media/media5.mp4"/><Relationship Id="rId3" Type="http://schemas.openxmlformats.org/officeDocument/2006/relationships/video" Target="../media/media5.mp4"/><Relationship Id="rId2" Type="http://schemas.openxmlformats.org/officeDocument/2006/relationships/image" Target="../media/image66.png"/><Relationship Id="rId1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image" Target="../media/image6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6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1.xml"/><Relationship Id="rId7" Type="http://schemas.openxmlformats.org/officeDocument/2006/relationships/image" Target="../media/image15.jpe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tags" Target="../tags/tag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56240" y="692696"/>
            <a:ext cx="30091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 kern="1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/>
                <a:cs typeface="Arial" panose="020B0604020202020204"/>
              </a:rPr>
              <a:t>Unit 10</a:t>
            </a:r>
            <a:endParaRPr lang="zh-CN" altLang="en-US" sz="6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855595" y="4149090"/>
            <a:ext cx="6300788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</a:rPr>
              <a:t>organize/organise    </a:t>
            </a:r>
            <a:r>
              <a:rPr lang="en-US" altLang="zh-CN" b="1" i="1">
                <a:solidFill>
                  <a:srgbClr val="FF0000"/>
                </a:solidFill>
              </a:rPr>
              <a:t>v.</a:t>
            </a:r>
            <a:r>
              <a:rPr lang="en-US" altLang="zh-CN" b="1">
                <a:solidFill>
                  <a:srgbClr val="FF0000"/>
                </a:solidFill>
              </a:rPr>
              <a:t>   </a:t>
            </a:r>
            <a:r>
              <a:rPr lang="zh-CN" altLang="en-US" b="1">
                <a:solidFill>
                  <a:srgbClr val="FF0000"/>
                </a:solidFill>
              </a:rPr>
              <a:t>组织；筹备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892723" y="4941625"/>
            <a:ext cx="6227762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/>
              <a:t>Let’s</a:t>
            </a:r>
            <a:r>
              <a:rPr lang="en-US" altLang="zh-CN" b="1" dirty="0">
                <a:solidFill>
                  <a:srgbClr val="FF0000"/>
                </a:solidFill>
              </a:rPr>
              <a:t> organize </a:t>
            </a:r>
            <a:r>
              <a:rPr lang="en-US" altLang="zh-CN" b="1" dirty="0"/>
              <a:t>a soccer game. </a:t>
            </a:r>
            <a:endParaRPr lang="en-US" altLang="zh-CN" b="1" dirty="0"/>
          </a:p>
          <a:p>
            <a:pPr>
              <a:lnSpc>
                <a:spcPct val="125000"/>
              </a:lnSpc>
            </a:pPr>
            <a:r>
              <a:rPr lang="zh-CN" altLang="en-US" b="1" dirty="0"/>
              <a:t>让我们组织一次足球比赛吧。</a:t>
            </a:r>
            <a:endParaRPr lang="zh-CN" altLang="en-US" b="1" dirty="0"/>
          </a:p>
        </p:txBody>
      </p:sp>
      <p:pic>
        <p:nvPicPr>
          <p:cNvPr id="19464" name="Picture 8" descr="足球比赛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/>
          <a:srcRect b="14323"/>
          <a:stretch>
            <a:fillRect/>
          </a:stretch>
        </p:blipFill>
        <p:spPr bwMode="auto">
          <a:xfrm>
            <a:off x="3593783" y="1052830"/>
            <a:ext cx="4824412" cy="3022600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93" y="130"/>
            <a:ext cx="4201413" cy="1128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336862" y="3427852"/>
            <a:ext cx="6913563" cy="5847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potato chips   </a:t>
            </a:r>
            <a:r>
              <a:rPr lang="zh-CN" altLang="en-US" b="1" dirty="0">
                <a:solidFill>
                  <a:srgbClr val="FF0000"/>
                </a:solidFill>
              </a:rPr>
              <a:t>炸土豆片；炸薯条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119692" y="4221430"/>
            <a:ext cx="6256737" cy="137268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/>
              <a:t>I’d like some </a:t>
            </a:r>
            <a:r>
              <a:rPr lang="en-US" altLang="zh-CN" b="1" dirty="0">
                <a:solidFill>
                  <a:srgbClr val="FF0000"/>
                </a:solidFill>
              </a:rPr>
              <a:t>potato chips</a:t>
            </a:r>
            <a:r>
              <a:rPr lang="en-US" altLang="zh-CN" b="1" dirty="0"/>
              <a:t>, please.</a:t>
            </a:r>
            <a:endParaRPr lang="en-US" altLang="zh-CN" b="1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我想买</a:t>
            </a:r>
            <a:r>
              <a:rPr lang="zh-CN" altLang="en-US" b="1" dirty="0" smtClean="0"/>
              <a:t>些薯条。</a:t>
            </a:r>
            <a:r>
              <a:rPr lang="en-US" altLang="zh-CN" b="1" dirty="0" smtClean="0"/>
              <a:t> 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395" y="1155700"/>
            <a:ext cx="3052445" cy="1903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1514475"/>
            <a:ext cx="2891790" cy="1925955"/>
          </a:xfrm>
          <a:prstGeom prst="rect">
            <a:avLst/>
          </a:prstGeom>
        </p:spPr>
      </p:pic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7535512" y="3429048"/>
            <a:ext cx="4392612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chocolate   </a:t>
            </a:r>
            <a:r>
              <a:rPr lang="en-US" altLang="zh-CN" b="1" i="1" dirty="0">
                <a:solidFill>
                  <a:srgbClr val="FF0000"/>
                </a:solidFill>
              </a:rPr>
              <a:t>n.</a:t>
            </a:r>
            <a:r>
              <a:rPr lang="en-US" altLang="zh-CN" b="1" dirty="0">
                <a:solidFill>
                  <a:srgbClr val="FF0000"/>
                </a:solidFill>
              </a:rPr>
              <a:t>  </a:t>
            </a:r>
            <a:r>
              <a:rPr lang="zh-CN" altLang="en-US" b="1" dirty="0">
                <a:solidFill>
                  <a:srgbClr val="FF0000"/>
                </a:solidFill>
              </a:rPr>
              <a:t>巧克力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6456012" y="4293618"/>
            <a:ext cx="5688632" cy="12741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I like </a:t>
            </a:r>
            <a:r>
              <a:rPr lang="en-US" altLang="zh-CN" b="1" dirty="0">
                <a:solidFill>
                  <a:srgbClr val="FF0000"/>
                </a:solidFill>
              </a:rPr>
              <a:t>chocolate</a:t>
            </a:r>
            <a:r>
              <a:rPr lang="en-US" altLang="zh-CN" b="1" dirty="0"/>
              <a:t> ice-cream best.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我最喜欢巧克力冰淇淋。</a:t>
            </a:r>
            <a:endParaRPr lang="en-US" altLang="zh-CN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350" y="1223010"/>
            <a:ext cx="3256915" cy="2120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8" y="130"/>
            <a:ext cx="4201413" cy="11289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191135" y="5154930"/>
            <a:ext cx="4684395" cy="565150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W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hat are they discussing?</a:t>
            </a:r>
            <a:endParaRPr lang="en-US" altLang="zh-CN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6950" r="8264" b="6950"/>
          <a:stretch>
            <a:fillRect/>
          </a:stretch>
        </p:blipFill>
        <p:spPr>
          <a:xfrm>
            <a:off x="551278" y="2202484"/>
            <a:ext cx="3708412" cy="28419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40" y="332105"/>
            <a:ext cx="938530" cy="938530"/>
          </a:xfrm>
          <a:prstGeom prst="rect">
            <a:avLst/>
          </a:prstGeom>
        </p:spPr>
      </p:pic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4377176" y="1567292"/>
            <a:ext cx="7630065" cy="30469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/>
              <a:t>1. The students are talking about when to </a:t>
            </a:r>
            <a:r>
              <a:rPr lang="en-US" altLang="zh-CN" b="1" dirty="0" smtClean="0"/>
              <a:t>have </a:t>
            </a:r>
            <a:r>
              <a:rPr lang="en-US" altLang="zh-CN" b="1" dirty="0"/>
              <a:t>(a class party/ a class meeting / a </a:t>
            </a:r>
            <a:r>
              <a:rPr lang="en-US" altLang="zh-CN" b="1" dirty="0" smtClean="0"/>
              <a:t>birthday </a:t>
            </a:r>
            <a:r>
              <a:rPr lang="en-US" altLang="zh-CN" b="1" dirty="0"/>
              <a:t>party). </a:t>
            </a:r>
            <a:endParaRPr lang="en-US" altLang="zh-CN" b="1" dirty="0" smtClean="0"/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/>
              <a:t>2. They plan to have it on (Friday evening / </a:t>
            </a:r>
            <a:r>
              <a:rPr lang="en-US" altLang="zh-CN" b="1" dirty="0" smtClean="0"/>
              <a:t>Saturday </a:t>
            </a:r>
            <a:r>
              <a:rPr lang="en-US" altLang="zh-CN" b="1" dirty="0"/>
              <a:t>afternoon/ Saturday evening). 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85" y="245110"/>
            <a:ext cx="4140835" cy="1112520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4836181" y="2348119"/>
            <a:ext cx="6552728" cy="988027"/>
          </a:xfrm>
          <a:custGeom>
            <a:avLst/>
            <a:gdLst>
              <a:gd name="connsiteX0" fmla="*/ 1102290 w 6976997"/>
              <a:gd name="connsiteY0" fmla="*/ 12526 h 1077238"/>
              <a:gd name="connsiteX1" fmla="*/ 6976997 w 6976997"/>
              <a:gd name="connsiteY1" fmla="*/ 0 h 1077238"/>
              <a:gd name="connsiteX2" fmla="*/ 6901841 w 6976997"/>
              <a:gd name="connsiteY2" fmla="*/ 450937 h 1077238"/>
              <a:gd name="connsiteX3" fmla="*/ 2780778 w 6976997"/>
              <a:gd name="connsiteY3" fmla="*/ 538619 h 1077238"/>
              <a:gd name="connsiteX4" fmla="*/ 2793304 w 6976997"/>
              <a:gd name="connsiteY4" fmla="*/ 1077238 h 1077238"/>
              <a:gd name="connsiteX5" fmla="*/ 0 w 6976997"/>
              <a:gd name="connsiteY5" fmla="*/ 1064712 h 1077238"/>
              <a:gd name="connsiteX6" fmla="*/ 25052 w 6976997"/>
              <a:gd name="connsiteY6" fmla="*/ 475989 h 1077238"/>
              <a:gd name="connsiteX7" fmla="*/ 1052186 w 6976997"/>
              <a:gd name="connsiteY7" fmla="*/ 475989 h 1077238"/>
              <a:gd name="connsiteX8" fmla="*/ 1102290 w 6976997"/>
              <a:gd name="connsiteY8" fmla="*/ 12526 h 107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6997" h="1077238">
                <a:moveTo>
                  <a:pt x="1102290" y="12526"/>
                </a:moveTo>
                <a:lnTo>
                  <a:pt x="6976997" y="0"/>
                </a:lnTo>
                <a:lnTo>
                  <a:pt x="6901841" y="450937"/>
                </a:lnTo>
                <a:lnTo>
                  <a:pt x="2780778" y="538619"/>
                </a:lnTo>
                <a:lnTo>
                  <a:pt x="2793304" y="1077238"/>
                </a:lnTo>
                <a:lnTo>
                  <a:pt x="0" y="1064712"/>
                </a:lnTo>
                <a:lnTo>
                  <a:pt x="25052" y="475989"/>
                </a:lnTo>
                <a:lnTo>
                  <a:pt x="1052186" y="475989"/>
                </a:lnTo>
                <a:lnTo>
                  <a:pt x="1102290" y="12526"/>
                </a:lnTo>
                <a:close/>
              </a:path>
            </a:pathLst>
          </a:custGeom>
          <a:noFill/>
          <a:ln w="381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875297" y="3412420"/>
            <a:ext cx="7056784" cy="1061451"/>
          </a:xfrm>
          <a:custGeom>
            <a:avLst/>
            <a:gdLst>
              <a:gd name="connsiteX0" fmla="*/ 4371583 w 7415408"/>
              <a:gd name="connsiteY0" fmla="*/ 0 h 1139869"/>
              <a:gd name="connsiteX1" fmla="*/ 4371583 w 7415408"/>
              <a:gd name="connsiteY1" fmla="*/ 0 h 1139869"/>
              <a:gd name="connsiteX2" fmla="*/ 4634630 w 7415408"/>
              <a:gd name="connsiteY2" fmla="*/ 0 h 1139869"/>
              <a:gd name="connsiteX3" fmla="*/ 7415408 w 7415408"/>
              <a:gd name="connsiteY3" fmla="*/ 37579 h 1139869"/>
              <a:gd name="connsiteX4" fmla="*/ 7014575 w 7415408"/>
              <a:gd name="connsiteY4" fmla="*/ 1139869 h 1139869"/>
              <a:gd name="connsiteX5" fmla="*/ 0 w 7415408"/>
              <a:gd name="connsiteY5" fmla="*/ 1102291 h 1139869"/>
              <a:gd name="connsiteX6" fmla="*/ 75156 w 7415408"/>
              <a:gd name="connsiteY6" fmla="*/ 576198 h 1139869"/>
              <a:gd name="connsiteX7" fmla="*/ 4321479 w 7415408"/>
              <a:gd name="connsiteY7" fmla="*/ 576198 h 1139869"/>
              <a:gd name="connsiteX8" fmla="*/ 4371583 w 7415408"/>
              <a:gd name="connsiteY8" fmla="*/ 0 h 113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5408" h="1139869">
                <a:moveTo>
                  <a:pt x="4371583" y="0"/>
                </a:moveTo>
                <a:lnTo>
                  <a:pt x="4371583" y="0"/>
                </a:lnTo>
                <a:lnTo>
                  <a:pt x="4634630" y="0"/>
                </a:lnTo>
                <a:lnTo>
                  <a:pt x="7415408" y="37579"/>
                </a:lnTo>
                <a:lnTo>
                  <a:pt x="7014575" y="1139869"/>
                </a:lnTo>
                <a:lnTo>
                  <a:pt x="0" y="1102291"/>
                </a:lnTo>
                <a:lnTo>
                  <a:pt x="75156" y="576198"/>
                </a:lnTo>
                <a:lnTo>
                  <a:pt x="4321479" y="576198"/>
                </a:lnTo>
                <a:lnTo>
                  <a:pt x="4371583" y="0"/>
                </a:lnTo>
                <a:close/>
              </a:path>
            </a:pathLst>
          </a:custGeom>
          <a:noFill/>
          <a:ln w="381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5231765" y="5010785"/>
            <a:ext cx="5696585" cy="1173480"/>
          </a:xfrm>
          <a:prstGeom prst="rect">
            <a:avLst/>
          </a:prstGeom>
          <a:solidFill>
            <a:srgbClr val="7030A0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They’re maybe discussing a party/meeting and its time.</a:t>
            </a:r>
            <a:endParaRPr lang="en-US" altLang="zh-CN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1055370" y="2492375"/>
            <a:ext cx="2894330" cy="5835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tx1"/>
                </a:solidFill>
              </a:rPr>
              <a:t>Mark      Nelly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3" grpId="0" bldLvl="0" animBg="1"/>
      <p:bldP spid="16" grpId="0" bldLvl="0" animBg="1"/>
      <p:bldP spid="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551384" y="1124744"/>
            <a:ext cx="11087791" cy="245605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/>
              <a:t>1. The students are talking about when to </a:t>
            </a:r>
            <a:r>
              <a:rPr lang="en-US" altLang="zh-CN" b="1" dirty="0" smtClean="0"/>
              <a:t>have </a:t>
            </a:r>
            <a:r>
              <a:rPr lang="en-US" altLang="zh-CN" b="1" dirty="0"/>
              <a:t>(a class party/ a class meeting / a </a:t>
            </a:r>
            <a:r>
              <a:rPr lang="en-US" altLang="zh-CN" b="1" dirty="0" smtClean="0"/>
              <a:t>birthday </a:t>
            </a:r>
            <a:r>
              <a:rPr lang="en-US" altLang="zh-CN" b="1" dirty="0"/>
              <a:t>party). </a:t>
            </a:r>
            <a:endParaRPr lang="en-US" altLang="zh-CN" b="1" dirty="0" smtClean="0"/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/>
              <a:t>2. They plan to have it on (Friday evening / </a:t>
            </a:r>
            <a:endParaRPr lang="en-US" altLang="zh-CN" b="1" dirty="0" smtClean="0"/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Saturday </a:t>
            </a:r>
            <a:r>
              <a:rPr lang="en-US" altLang="zh-CN" b="1" dirty="0"/>
              <a:t>afternoon/ Saturday evening). </a:t>
            </a:r>
            <a:endParaRPr lang="en-US" altLang="zh-CN" b="1" dirty="0"/>
          </a:p>
        </p:txBody>
      </p:sp>
      <p:sp>
        <p:nvSpPr>
          <p:cNvPr id="23" name="椭圆 22"/>
          <p:cNvSpPr>
            <a:spLocks noChangeArrowheads="1"/>
          </p:cNvSpPr>
          <p:nvPr/>
        </p:nvSpPr>
        <p:spPr bwMode="auto">
          <a:xfrm>
            <a:off x="839416" y="2840871"/>
            <a:ext cx="3816796" cy="7207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2" name="椭圆 21"/>
          <p:cNvSpPr>
            <a:spLocks noChangeArrowheads="1"/>
          </p:cNvSpPr>
          <p:nvPr/>
        </p:nvSpPr>
        <p:spPr bwMode="auto">
          <a:xfrm>
            <a:off x="8832304" y="1196752"/>
            <a:ext cx="2448371" cy="57467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6950" r="8264" b="6950"/>
          <a:stretch>
            <a:fillRect/>
          </a:stretch>
        </p:blipFill>
        <p:spPr>
          <a:xfrm>
            <a:off x="3287395" y="3644900"/>
            <a:ext cx="4366895" cy="2842260"/>
          </a:xfrm>
          <a:prstGeom prst="rect">
            <a:avLst/>
          </a:prstGeom>
        </p:spPr>
      </p:pic>
      <p:pic>
        <p:nvPicPr>
          <p:cNvPr id="4" name="Section A 2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70" y="5831840"/>
            <a:ext cx="710565" cy="680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165" y="44450"/>
            <a:ext cx="3681730" cy="888365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24840" y="621030"/>
            <a:ext cx="11123295" cy="6076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Listen and circle the correct answers to complete the sentences. </a:t>
            </a:r>
            <a:endParaRPr lang="en-US" altLang="zh-CN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2568575" y="621030"/>
            <a:ext cx="988060" cy="62547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</p:spPr>
        <p:txBody>
          <a:bodyPr anchor="ctr"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66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" grpId="0" bldLvl="0" animBg="1"/>
      <p:bldP spid="2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6"/>
          <p:cNvSpPr txBox="1">
            <a:spLocks noChangeArrowheads="1"/>
          </p:cNvSpPr>
          <p:nvPr/>
        </p:nvSpPr>
        <p:spPr bwMode="auto">
          <a:xfrm>
            <a:off x="201295" y="548640"/>
            <a:ext cx="11788775" cy="108140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half the class</a:t>
            </a:r>
            <a:r>
              <a:rPr lang="en-US" altLang="zh-CN" sz="2800" b="1" dirty="0"/>
              <a:t> won’t </a:t>
            </a:r>
            <a:r>
              <a:rPr lang="en-US" altLang="zh-CN" sz="2800" b="1" dirty="0" smtClean="0"/>
              <a:t>come;    some </a:t>
            </a:r>
            <a:r>
              <a:rPr lang="en-US" altLang="zh-CN" sz="2800" b="1" dirty="0"/>
              <a:t>students </a:t>
            </a:r>
            <a:r>
              <a:rPr lang="en-US" altLang="zh-CN" sz="2800" b="1" dirty="0">
                <a:solidFill>
                  <a:schemeClr val="tx1"/>
                </a:solidFill>
              </a:rPr>
              <a:t>will </a:t>
            </a:r>
            <a:r>
              <a:rPr lang="en-US" altLang="zh-CN" sz="2800" b="1" dirty="0">
                <a:solidFill>
                  <a:srgbClr val="FF0000"/>
                </a:solidFill>
              </a:rPr>
              <a:t>be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bored</a:t>
            </a:r>
            <a:r>
              <a:rPr lang="en-US" altLang="zh-CN" sz="2800" b="1" dirty="0" smtClean="0"/>
              <a:t>;    </a:t>
            </a:r>
            <a:r>
              <a:rPr lang="en-US" altLang="zh-CN" sz="2800" b="1" dirty="0"/>
              <a:t>make some </a:t>
            </a:r>
            <a:r>
              <a:rPr lang="en-US" altLang="zh-CN" sz="2800" b="1" dirty="0" smtClean="0"/>
              <a:t>food;   students </a:t>
            </a:r>
            <a:r>
              <a:rPr lang="en-US" altLang="zh-CN" sz="2800" b="1" dirty="0"/>
              <a:t>will </a:t>
            </a:r>
            <a:r>
              <a:rPr lang="en-US" altLang="zh-CN" sz="2800" b="1" dirty="0">
                <a:solidFill>
                  <a:srgbClr val="FF0000"/>
                </a:solidFill>
              </a:rPr>
              <a:t>leave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early</a:t>
            </a:r>
            <a:r>
              <a:rPr lang="en-US" altLang="zh-CN" sz="2800" b="1" dirty="0" smtClean="0"/>
              <a:t>;      the </a:t>
            </a:r>
            <a:r>
              <a:rPr lang="en-US" altLang="zh-CN" sz="2800" b="1" dirty="0"/>
              <a:t>party games</a:t>
            </a:r>
            <a:endParaRPr kumimoji="1" lang="en-US" altLang="zh-CN" sz="2800" b="1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23774" y="1558975"/>
            <a:ext cx="10657184" cy="10388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609600" indent="-609600">
              <a:lnSpc>
                <a:spcPct val="110000"/>
              </a:lnSpc>
            </a:pPr>
            <a:r>
              <a:rPr lang="en-US" altLang="zh-CN" sz="2800" b="1" dirty="0"/>
              <a:t>1. What will happen </a:t>
            </a:r>
            <a:r>
              <a:rPr lang="en-US" altLang="zh-CN" sz="2800" b="1" dirty="0">
                <a:solidFill>
                  <a:srgbClr val="00B050"/>
                </a:solidFill>
              </a:rPr>
              <a:t>if they have the </a:t>
            </a:r>
            <a:r>
              <a:rPr lang="en-US" altLang="zh-CN" sz="2800" b="1" dirty="0" smtClean="0">
                <a:solidFill>
                  <a:srgbClr val="00B050"/>
                </a:solidFill>
              </a:rPr>
              <a:t>party </a:t>
            </a:r>
            <a:r>
              <a:rPr lang="en-US" altLang="zh-CN" sz="2800" b="1" u="sng" dirty="0">
                <a:solidFill>
                  <a:srgbClr val="00B050"/>
                </a:solidFill>
              </a:rPr>
              <a:t>today</a:t>
            </a:r>
            <a:r>
              <a:rPr lang="en-US" altLang="zh-CN" sz="2800" b="1" dirty="0"/>
              <a:t>? </a:t>
            </a:r>
            <a:endParaRPr lang="en-US" altLang="zh-CN" sz="2800" b="1" dirty="0"/>
          </a:p>
          <a:p>
            <a:pPr marL="609600" indent="-609600">
              <a:lnSpc>
                <a:spcPct val="110000"/>
              </a:lnSpc>
            </a:pPr>
            <a:r>
              <a:rPr lang="en-US" altLang="zh-CN" sz="2800" b="1" dirty="0"/>
              <a:t>    </a:t>
            </a:r>
            <a:r>
              <a:rPr lang="en-US" altLang="zh-CN" sz="2800" b="1" dirty="0" smtClean="0"/>
              <a:t>_________________________________________________</a:t>
            </a:r>
            <a:endParaRPr lang="en-US" altLang="zh-CN" sz="2800" b="1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062888" y="2078151"/>
            <a:ext cx="4968552" cy="52197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Half the class won’t come. 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21510" name="Text Box 5"/>
          <p:cNvSpPr txBox="1">
            <a:spLocks noChangeArrowheads="1"/>
          </p:cNvSpPr>
          <p:nvPr/>
        </p:nvSpPr>
        <p:spPr bwMode="auto">
          <a:xfrm>
            <a:off x="-24765" y="44450"/>
            <a:ext cx="12215495" cy="5340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Listen again. </a:t>
            </a:r>
            <a:r>
              <a:rPr lang="en-US" altLang="zh-CN" sz="2400" b="1" u="sng" dirty="0">
                <a:solidFill>
                  <a:srgbClr val="0000FF"/>
                </a:solidFill>
                <a:latin typeface="Arial" panose="020B0604020202020204" pitchFamily="34" charset="0"/>
              </a:rPr>
              <a:t>Choose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 the correct 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short answer in the box to answer each question. </a:t>
            </a:r>
            <a:endParaRPr lang="en-US" altLang="zh-CN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Section A 2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540" y="1700530"/>
            <a:ext cx="708660" cy="679450"/>
          </a:xfrm>
          <a:prstGeom prst="rect">
            <a:avLst/>
          </a:prstGeom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70658" y="2462432"/>
            <a:ext cx="10585176" cy="19862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10000"/>
              </a:lnSpc>
            </a:pPr>
            <a:r>
              <a:rPr lang="en-US" altLang="zh-CN" sz="2800" b="1" dirty="0"/>
              <a:t>2. What will happen </a:t>
            </a:r>
            <a:r>
              <a:rPr lang="en-US" altLang="zh-CN" sz="2800" b="1" dirty="0">
                <a:solidFill>
                  <a:srgbClr val="00B050"/>
                </a:solidFill>
              </a:rPr>
              <a:t>if they have the party </a:t>
            </a:r>
            <a:r>
              <a:rPr lang="en-US" altLang="zh-CN" sz="2800" b="1" u="sng" dirty="0" smtClean="0">
                <a:solidFill>
                  <a:srgbClr val="00B050"/>
                </a:solidFill>
              </a:rPr>
              <a:t>tomorrow</a:t>
            </a:r>
            <a:r>
              <a:rPr lang="en-US" altLang="zh-CN" sz="2800" b="1" dirty="0"/>
              <a:t>? </a:t>
            </a:r>
            <a:endParaRPr lang="en-US" altLang="zh-CN" sz="2800" b="1" dirty="0"/>
          </a:p>
          <a:p>
            <a:pPr>
              <a:lnSpc>
                <a:spcPct val="110000"/>
              </a:lnSpc>
            </a:pPr>
            <a:r>
              <a:rPr lang="en-US" altLang="zh-CN" sz="2800" b="1" dirty="0"/>
              <a:t>    ________________________________________</a:t>
            </a:r>
            <a:endParaRPr lang="en-US" altLang="zh-CN" sz="2800" b="1" dirty="0"/>
          </a:p>
          <a:p>
            <a:pPr>
              <a:lnSpc>
                <a:spcPct val="110000"/>
              </a:lnSpc>
            </a:pPr>
            <a:r>
              <a:rPr lang="en-US" altLang="zh-CN" sz="2800" b="1" dirty="0"/>
              <a:t>3. What will happen </a:t>
            </a:r>
            <a:r>
              <a:rPr lang="en-US" altLang="zh-CN" sz="2800" b="1" dirty="0">
                <a:solidFill>
                  <a:srgbClr val="00B050"/>
                </a:solidFill>
              </a:rPr>
              <a:t>if they watch a video </a:t>
            </a:r>
            <a:r>
              <a:rPr lang="en-US" altLang="zh-CN" sz="2800" b="1" dirty="0" smtClean="0">
                <a:solidFill>
                  <a:srgbClr val="00B050"/>
                </a:solidFill>
              </a:rPr>
              <a:t>at </a:t>
            </a:r>
            <a:r>
              <a:rPr lang="en-US" altLang="zh-CN" sz="2800" b="1" dirty="0">
                <a:solidFill>
                  <a:srgbClr val="00B050"/>
                </a:solidFill>
              </a:rPr>
              <a:t>the party</a:t>
            </a:r>
            <a:r>
              <a:rPr lang="en-US" altLang="zh-CN" sz="2800" b="1" dirty="0"/>
              <a:t>? </a:t>
            </a:r>
            <a:endParaRPr lang="en-US" altLang="zh-CN" sz="2800" b="1" dirty="0"/>
          </a:p>
          <a:p>
            <a:pPr>
              <a:lnSpc>
                <a:spcPct val="110000"/>
              </a:lnSpc>
            </a:pPr>
            <a:r>
              <a:rPr lang="en-US" altLang="zh-CN" sz="2800" b="1" dirty="0"/>
              <a:t>    ________________________________________</a:t>
            </a:r>
            <a:endParaRPr lang="en-US" altLang="zh-CN" sz="2800" b="1" dirty="0"/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1111234" y="2865443"/>
            <a:ext cx="4823767" cy="6076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Students will leave early. 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097559" y="3894374"/>
            <a:ext cx="540027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</a:rPr>
              <a:t>Some students will be bored.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  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13319" y="4374115"/>
            <a:ext cx="9722517" cy="19862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10000"/>
              </a:lnSpc>
            </a:pPr>
            <a:r>
              <a:rPr lang="en-US" altLang="zh-CN" sz="2800" b="1" dirty="0"/>
              <a:t>4. What will Mark organize?</a:t>
            </a:r>
            <a:endParaRPr lang="en-US" altLang="zh-CN" sz="2800" b="1" dirty="0"/>
          </a:p>
          <a:p>
            <a:pPr>
              <a:lnSpc>
                <a:spcPct val="110000"/>
              </a:lnSpc>
            </a:pPr>
            <a:r>
              <a:rPr lang="en-US" altLang="zh-CN" sz="2800" b="1" dirty="0"/>
              <a:t>    ________________________________________</a:t>
            </a:r>
            <a:endParaRPr lang="en-US" altLang="zh-CN" sz="2800" b="1" dirty="0"/>
          </a:p>
          <a:p>
            <a:pPr>
              <a:lnSpc>
                <a:spcPct val="110000"/>
              </a:lnSpc>
            </a:pPr>
            <a:r>
              <a:rPr lang="en-US" altLang="zh-CN" sz="2800" b="1" dirty="0"/>
              <a:t>5. What will Nelly do?</a:t>
            </a:r>
            <a:endParaRPr lang="en-US" altLang="zh-CN" sz="2800" b="1" dirty="0"/>
          </a:p>
          <a:p>
            <a:pPr>
              <a:lnSpc>
                <a:spcPct val="110000"/>
              </a:lnSpc>
            </a:pPr>
            <a:r>
              <a:rPr lang="en-US" altLang="zh-CN" sz="2800" b="1" dirty="0"/>
              <a:t>    ________________________________________</a:t>
            </a:r>
            <a:endParaRPr lang="en-US" altLang="zh-CN" sz="2800" b="1" dirty="0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1017270" y="4780915"/>
            <a:ext cx="548132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chemeClr val="tx1"/>
                </a:solidFill>
              </a:rPr>
              <a:t>He will organize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the party games. </a:t>
            </a:r>
            <a:endParaRPr kumimoji="1"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1039479" y="5793913"/>
            <a:ext cx="5543550" cy="52197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p>
            <a:r>
              <a:rPr lang="en-US" altLang="zh-CN" sz="2800" b="1" dirty="0" smtClean="0">
                <a:solidFill>
                  <a:schemeClr val="tx1"/>
                </a:solidFill>
              </a:rPr>
              <a:t>She will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make some </a:t>
            </a:r>
            <a:r>
              <a:rPr lang="en-US" altLang="zh-CN" sz="2800" b="1" dirty="0">
                <a:solidFill>
                  <a:srgbClr val="FF0000"/>
                </a:solidFill>
              </a:rPr>
              <a:t>food.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681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/>
      <p:bldP spid="16" grpId="0"/>
      <p:bldP spid="18" grpId="0"/>
      <p:bldP spid="19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335360" y="692696"/>
            <a:ext cx="2291456" cy="584775"/>
          </a:xfrm>
          <a:prstGeom prst="rect">
            <a:avLst/>
          </a:prstGeom>
          <a:solidFill>
            <a:srgbClr val="00B050"/>
          </a:solidFill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</a:rPr>
              <a:t>听力原文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903" b="17346"/>
          <a:stretch>
            <a:fillRect/>
          </a:stretch>
        </p:blipFill>
        <p:spPr>
          <a:xfrm>
            <a:off x="-261" y="1568222"/>
            <a:ext cx="6079563" cy="39244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2325" r="3867"/>
          <a:stretch>
            <a:fillRect/>
          </a:stretch>
        </p:blipFill>
        <p:spPr>
          <a:xfrm>
            <a:off x="5879976" y="2456892"/>
            <a:ext cx="6048672" cy="3024336"/>
          </a:xfrm>
          <a:prstGeom prst="rect">
            <a:avLst/>
          </a:prstGeom>
        </p:spPr>
      </p:pic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863340" y="2721610"/>
            <a:ext cx="1847850" cy="444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spAutoFit/>
          </a:bodyPr>
          <a:p>
            <a:endParaRPr lang="zh-CN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271905" y="3769360"/>
            <a:ext cx="1677670" cy="1968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spAutoFit/>
          </a:bodyPr>
          <a:p>
            <a:endParaRPr lang="zh-CN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911225" y="3051175"/>
            <a:ext cx="947420" cy="1778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spAutoFit/>
          </a:bodyPr>
          <a:p>
            <a:endParaRPr lang="zh-CN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911225" y="5156835"/>
            <a:ext cx="4234815" cy="698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V="1">
            <a:off x="5136515" y="5222875"/>
            <a:ext cx="647065" cy="635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spAutoFit/>
          </a:bodyPr>
          <a:p>
            <a:endParaRPr lang="zh-CN" alt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911860" y="5566410"/>
            <a:ext cx="1054735" cy="1460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spAutoFit/>
          </a:bodyPr>
          <a:p>
            <a:endParaRPr lang="zh-CN" altLang="en-US"/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9996805" y="4653280"/>
            <a:ext cx="1762760" cy="63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spAutoFit/>
          </a:bodyPr>
          <a:p>
            <a:endParaRPr lang="zh-CN" altLang="en-US"/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 flipV="1">
            <a:off x="6744335" y="5023485"/>
            <a:ext cx="581660" cy="1778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spAutoFit/>
          </a:bodyPr>
          <a:p>
            <a:endParaRPr lang="zh-CN" altLang="en-US"/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8474710" y="2813685"/>
            <a:ext cx="2171700" cy="3873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871720" y="0"/>
            <a:ext cx="3348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/>
              <a:t>Summary</a:t>
            </a:r>
            <a:endParaRPr lang="en-US" altLang="zh-CN" sz="5400" b="1"/>
          </a:p>
        </p:txBody>
      </p:sp>
      <p:sp>
        <p:nvSpPr>
          <p:cNvPr id="3" name="文本框 2"/>
          <p:cNvSpPr txBox="1"/>
          <p:nvPr/>
        </p:nvSpPr>
        <p:spPr>
          <a:xfrm>
            <a:off x="911225" y="836930"/>
            <a:ext cx="1093724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00B050"/>
                </a:solidFill>
                <a:sym typeface="+mn-ea"/>
              </a:rPr>
              <a:t>If you do</a:t>
            </a:r>
            <a:r>
              <a:rPr lang="en-US" altLang="zh-CN" b="1">
                <a:sym typeface="+mn-ea"/>
              </a:rPr>
              <a:t>, the teachers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won’t</a:t>
            </a:r>
            <a:r>
              <a:rPr lang="en-US" altLang="zh-CN" b="1">
                <a:sym typeface="+mn-ea"/>
              </a:rPr>
              <a:t> let you in.</a:t>
            </a:r>
            <a:endParaRPr lang="en-US" altLang="zh-CN" b="1">
              <a:sym typeface="+mn-ea"/>
            </a:endParaRPr>
          </a:p>
          <a:p>
            <a:r>
              <a:rPr lang="en-US" altLang="zh-CN" b="1">
                <a:solidFill>
                  <a:srgbClr val="00B050"/>
                </a:solidFill>
                <a:sym typeface="+mn-ea"/>
              </a:rPr>
              <a:t>If you do</a:t>
            </a:r>
            <a:r>
              <a:rPr lang="en-US" altLang="zh-CN" b="1">
                <a:sym typeface="+mn-ea"/>
              </a:rPr>
              <a:t>, you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‘ll</a:t>
            </a:r>
            <a:r>
              <a:rPr lang="en-US" altLang="zh-CN" b="1">
                <a:sym typeface="+mn-ea"/>
              </a:rPr>
              <a:t> be sorry.</a:t>
            </a:r>
            <a:endParaRPr lang="en-US" altLang="zh-CN" b="1">
              <a:sym typeface="+mn-ea"/>
            </a:endParaRPr>
          </a:p>
          <a:p>
            <a:r>
              <a:rPr lang="en-US" altLang="zh-CN" b="1">
                <a:solidFill>
                  <a:srgbClr val="00B050"/>
                </a:solidFill>
                <a:sym typeface="+mn-ea"/>
              </a:rPr>
              <a:t>If you do</a:t>
            </a:r>
            <a:r>
              <a:rPr lang="en-US" altLang="zh-CN" b="1">
                <a:sym typeface="+mn-ea"/>
              </a:rPr>
              <a:t>, you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‘ll</a:t>
            </a:r>
            <a:r>
              <a:rPr lang="en-US" altLang="zh-CN" b="1">
                <a:sym typeface="+mn-ea"/>
              </a:rPr>
              <a:t> be late.</a:t>
            </a:r>
            <a:endParaRPr lang="en-US" altLang="zh-CN" b="1">
              <a:sym typeface="+mn-ea"/>
            </a:endParaRPr>
          </a:p>
          <a:p>
            <a:r>
              <a:rPr lang="en-US" altLang="zh-CN" b="1">
                <a:solidFill>
                  <a:srgbClr val="00B050"/>
                </a:solidFill>
                <a:sym typeface="+mn-ea"/>
              </a:rPr>
              <a:t>If you do</a:t>
            </a:r>
            <a:r>
              <a:rPr lang="en-US" altLang="zh-CN" b="1">
                <a:sym typeface="+mn-ea"/>
              </a:rPr>
              <a:t>, you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‘ll</a:t>
            </a:r>
            <a:r>
              <a:rPr lang="en-US" altLang="zh-CN" b="1">
                <a:sym typeface="+mn-ea"/>
              </a:rPr>
              <a:t> have a great time.</a:t>
            </a:r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Half the class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won’t</a:t>
            </a:r>
            <a:r>
              <a:rPr lang="en-US" altLang="zh-CN" b="1">
                <a:sym typeface="+mn-ea"/>
              </a:rPr>
              <a:t> come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if they have the party today</a:t>
            </a:r>
            <a:r>
              <a:rPr lang="en-US" altLang="zh-CN" b="1">
                <a:sym typeface="+mn-ea"/>
              </a:rPr>
              <a:t>. </a:t>
            </a:r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Students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will</a:t>
            </a:r>
            <a:r>
              <a:rPr lang="en-US" altLang="zh-CN" b="1">
                <a:sym typeface="+mn-ea"/>
              </a:rPr>
              <a:t> leave early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if they have the party tomorrow</a:t>
            </a:r>
            <a:r>
              <a:rPr lang="en-US" altLang="zh-CN" b="1">
                <a:sym typeface="+mn-ea"/>
              </a:rPr>
              <a:t>. </a:t>
            </a:r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Some students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will</a:t>
            </a:r>
            <a:r>
              <a:rPr lang="en-US" altLang="zh-CN" b="1">
                <a:sym typeface="+mn-ea"/>
              </a:rPr>
              <a:t> be bored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if they watch a video at the party</a:t>
            </a:r>
            <a:r>
              <a:rPr lang="en-US" altLang="zh-CN" b="1">
                <a:sym typeface="+mn-ea"/>
              </a:rPr>
              <a:t>. </a:t>
            </a:r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What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will</a:t>
            </a:r>
            <a:r>
              <a:rPr lang="en-US" altLang="zh-CN" b="1">
                <a:sym typeface="+mn-ea"/>
              </a:rPr>
              <a:t> happen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if they have the party today/tomorrow</a:t>
            </a:r>
            <a:r>
              <a:rPr lang="en-US" altLang="zh-CN" b="1">
                <a:sym typeface="+mn-ea"/>
              </a:rPr>
              <a:t>?</a:t>
            </a:r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What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will</a:t>
            </a:r>
            <a:r>
              <a:rPr lang="en-US" altLang="zh-CN" b="1">
                <a:sym typeface="+mn-ea"/>
              </a:rPr>
              <a:t> happen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if they watch a video at the party</a:t>
            </a:r>
            <a:r>
              <a:rPr lang="en-US" altLang="zh-CN" b="1">
                <a:sym typeface="+mn-ea"/>
              </a:rPr>
              <a:t>?</a:t>
            </a:r>
            <a:endParaRPr lang="en-US" altLang="zh-CN">
              <a:sym typeface="+mn-ea"/>
            </a:endParaRPr>
          </a:p>
        </p:txBody>
      </p:sp>
      <p:sp>
        <p:nvSpPr>
          <p:cNvPr id="77840" name="AutoShape 16"/>
          <p:cNvSpPr/>
          <p:nvPr/>
        </p:nvSpPr>
        <p:spPr bwMode="auto">
          <a:xfrm>
            <a:off x="8691245" y="922020"/>
            <a:ext cx="3303270" cy="490855"/>
          </a:xfrm>
          <a:prstGeom prst="borderCallout1">
            <a:avLst>
              <a:gd name="adj1" fmla="val 19889"/>
              <a:gd name="adj2" fmla="val 102981"/>
              <a:gd name="adj3" fmla="val 409573"/>
              <a:gd name="adj4" fmla="val 43392"/>
            </a:avLst>
          </a:prstGeom>
          <a:solidFill>
            <a:schemeClr val="bg1"/>
          </a:solidFill>
          <a:ln w="31750" algn="ctr">
            <a:solidFill>
              <a:srgbClr val="009900"/>
            </a:solidFill>
            <a:miter lim="800000"/>
          </a:ln>
          <a:effectLst/>
        </p:spPr>
        <p:txBody>
          <a:bodyPr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Arial Narrow" pitchFamily="34" charset="0"/>
              </a:rPr>
              <a:t>从句</a:t>
            </a:r>
            <a:r>
              <a:rPr lang="en-US" altLang="zh-CN" b="1" dirty="0">
                <a:latin typeface="Arial Narrow" pitchFamily="34" charset="0"/>
              </a:rPr>
              <a:t>:</a:t>
            </a:r>
            <a:r>
              <a:rPr lang="zh-CN" altLang="en-US" b="1" dirty="0">
                <a:latin typeface="Arial Narrow" pitchFamily="34" charset="0"/>
              </a:rPr>
              <a:t>一般现在时</a:t>
            </a:r>
            <a:endParaRPr lang="zh-CN" altLang="en-US" b="1" dirty="0">
              <a:latin typeface="Arial Narrow" pitchFamily="34" charset="0"/>
            </a:endParaRPr>
          </a:p>
        </p:txBody>
      </p:sp>
      <p:sp>
        <p:nvSpPr>
          <p:cNvPr id="77841" name="AutoShape 17"/>
          <p:cNvSpPr/>
          <p:nvPr/>
        </p:nvSpPr>
        <p:spPr bwMode="auto">
          <a:xfrm>
            <a:off x="263525" y="208915"/>
            <a:ext cx="3218180" cy="503555"/>
          </a:xfrm>
          <a:prstGeom prst="borderCallout1">
            <a:avLst>
              <a:gd name="adj1" fmla="val 19833"/>
              <a:gd name="adj2" fmla="val 102551"/>
              <a:gd name="adj3" fmla="val 165195"/>
              <a:gd name="adj4" fmla="val 146783"/>
            </a:avLst>
          </a:prstGeom>
          <a:solidFill>
            <a:schemeClr val="bg1"/>
          </a:solidFill>
          <a:ln w="31750" algn="ctr">
            <a:solidFill>
              <a:srgbClr val="FF0000"/>
            </a:solidFill>
            <a:miter lim="800000"/>
          </a:ln>
          <a:effectLst/>
        </p:spPr>
        <p:txBody>
          <a:bodyPr/>
          <a:p>
            <a:pPr>
              <a:lnSpc>
                <a:spcPct val="80000"/>
              </a:lnSpc>
            </a:pPr>
            <a:r>
              <a:rPr lang="zh-CN" altLang="en-US" b="1" dirty="0">
                <a:latin typeface="Arial Narrow" pitchFamily="34" charset="0"/>
              </a:rPr>
              <a:t>主句</a:t>
            </a:r>
            <a:r>
              <a:rPr lang="en-US" altLang="zh-CN" b="1" dirty="0">
                <a:latin typeface="Arial Narrow" pitchFamily="34" charset="0"/>
              </a:rPr>
              <a:t>:</a:t>
            </a:r>
            <a:r>
              <a:rPr lang="zh-CN" altLang="en-US" b="1" dirty="0">
                <a:latin typeface="Arial Narrow" pitchFamily="34" charset="0"/>
              </a:rPr>
              <a:t>一般将来时</a:t>
            </a:r>
            <a:endParaRPr lang="zh-CN" altLang="en-US" b="1" dirty="0">
              <a:latin typeface="Arial Narrow" pitchFamily="34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767186" y="5444938"/>
            <a:ext cx="10901585" cy="97726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</p:spPr>
        <p:txBody>
          <a:bodyPr wrap="square">
            <a:spAutoFit/>
          </a:bodyPr>
          <a:p>
            <a:pPr marL="609600" indent="-609600" algn="l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000000"/>
                </a:solidFill>
              </a:rPr>
              <a:t>在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if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引导的</a:t>
            </a:r>
            <a:r>
              <a:rPr lang="zh-CN" altLang="en-US" sz="2400" b="1" dirty="0">
                <a:solidFill>
                  <a:srgbClr val="0033CC"/>
                </a:solidFill>
              </a:rPr>
              <a:t>条件状语</a:t>
            </a:r>
            <a:r>
              <a:rPr lang="zh-CN" altLang="en-US" sz="2400" b="1" dirty="0" smtClean="0">
                <a:solidFill>
                  <a:srgbClr val="0033CC"/>
                </a:solidFill>
              </a:rPr>
              <a:t>从句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中</a:t>
            </a:r>
            <a:r>
              <a:rPr lang="zh-CN" altLang="en-US" sz="2400" b="1" dirty="0">
                <a:solidFill>
                  <a:srgbClr val="000000"/>
                </a:solidFill>
              </a:rPr>
              <a:t>，</a:t>
            </a:r>
            <a:r>
              <a:rPr lang="zh-CN" altLang="en-US" sz="2400" b="1" dirty="0">
                <a:solidFill>
                  <a:srgbClr val="0033CC"/>
                </a:solidFill>
              </a:rPr>
              <a:t>主句用一般将来时</a:t>
            </a:r>
            <a:r>
              <a:rPr lang="zh-CN" altLang="en-US" sz="2400" b="1" dirty="0">
                <a:solidFill>
                  <a:srgbClr val="000000"/>
                </a:solidFill>
              </a:rPr>
              <a:t>，</a:t>
            </a:r>
            <a:r>
              <a:rPr lang="zh-CN" altLang="en-US" sz="2400" b="1" dirty="0">
                <a:solidFill>
                  <a:srgbClr val="0033CC"/>
                </a:solidFill>
              </a:rPr>
              <a:t>从句用一般现在时</a:t>
            </a:r>
            <a:r>
              <a:rPr lang="zh-CN" altLang="en-US" sz="2400" b="1" dirty="0">
                <a:solidFill>
                  <a:srgbClr val="000000"/>
                </a:solidFill>
              </a:rPr>
              <a:t>表示将来。</a:t>
            </a:r>
            <a:r>
              <a:rPr lang="en-US" altLang="zh-CN" sz="2400" b="1" dirty="0">
                <a:solidFill>
                  <a:srgbClr val="000000"/>
                </a:solidFill>
              </a:rPr>
              <a:t>   </a:t>
            </a:r>
            <a:r>
              <a:rPr lang="zh-CN" altLang="en-US" sz="2400" b="1" dirty="0">
                <a:solidFill>
                  <a:srgbClr val="000000"/>
                </a:solidFill>
              </a:rPr>
              <a:t>遵循</a:t>
            </a:r>
            <a:r>
              <a:rPr lang="zh-CN" altLang="en-US" sz="2400" b="1" dirty="0">
                <a:solidFill>
                  <a:srgbClr val="0033CC"/>
                </a:solidFill>
              </a:rPr>
              <a:t>主将从现</a:t>
            </a:r>
            <a:r>
              <a:rPr lang="zh-CN" altLang="en-US" sz="2400" b="1" dirty="0"/>
              <a:t>原则。</a:t>
            </a:r>
            <a:endParaRPr lang="zh-CN" altLang="en-US" sz="2400" b="1" dirty="0"/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40" grpId="0" bldLvl="0" animBg="1"/>
      <p:bldP spid="77841" grpId="0" bldLvl="0" animBg="1"/>
      <p:bldP spid="16" grpId="1" animBg="1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7670" y="1412875"/>
            <a:ext cx="11639550" cy="3192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2800" b="1" dirty="0" smtClean="0">
                <a:solidFill>
                  <a:schemeClr val="tx1"/>
                </a:solidFill>
                <a:sym typeface="+mn-ea"/>
              </a:rPr>
              <a:t>if </a:t>
            </a:r>
            <a:r>
              <a:rPr lang="zh-CN" altLang="en-US" sz="2800" b="1" dirty="0" smtClean="0">
                <a:solidFill>
                  <a:schemeClr val="tx1"/>
                </a:solidFill>
                <a:sym typeface="+mn-ea"/>
              </a:rPr>
              <a:t>引导的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条件状语</a:t>
            </a:r>
            <a:r>
              <a:rPr lang="zh-CN" altLang="en-US" sz="2800" b="1" dirty="0" smtClean="0">
                <a:solidFill>
                  <a:schemeClr val="tx1"/>
                </a:solidFill>
                <a:sym typeface="+mn-ea"/>
              </a:rPr>
              <a:t>从句中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，</a:t>
            </a:r>
            <a:r>
              <a:rPr lang="zh-CN" altLang="en-US" sz="2800" b="1" dirty="0">
                <a:solidFill>
                  <a:srgbClr val="00B050"/>
                </a:solidFill>
                <a:sym typeface="+mn-ea"/>
              </a:rPr>
              <a:t>主句用一般将来时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，</a:t>
            </a:r>
            <a:r>
              <a:rPr lang="zh-CN" altLang="en-US" sz="2800" b="1" dirty="0">
                <a:solidFill>
                  <a:srgbClr val="3333FF"/>
                </a:solidFill>
                <a:sym typeface="+mn-ea"/>
              </a:rPr>
              <a:t>从句用一般现在时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表示将来。【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主将从现原则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】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2800" b="1" dirty="0">
                <a:solidFill>
                  <a:srgbClr val="000000"/>
                </a:solidFill>
                <a:sym typeface="+mn-ea"/>
              </a:rPr>
              <a:t>if </a:t>
            </a:r>
            <a:r>
              <a:rPr lang="zh-CN" altLang="en-US" sz="2800" b="1" dirty="0" smtClean="0">
                <a:sym typeface="+mn-ea"/>
              </a:rPr>
              <a:t>引导的</a:t>
            </a:r>
            <a:r>
              <a:rPr lang="zh-CN" altLang="en-US" sz="2800" b="1" dirty="0">
                <a:solidFill>
                  <a:srgbClr val="000000"/>
                </a:solidFill>
                <a:sym typeface="+mn-ea"/>
              </a:rPr>
              <a:t>条件状语从句中，</a:t>
            </a:r>
            <a:r>
              <a:rPr lang="zh-CN" altLang="en-US" sz="2800" b="1" dirty="0">
                <a:solidFill>
                  <a:srgbClr val="00B050"/>
                </a:solidFill>
                <a:sym typeface="+mn-ea"/>
              </a:rPr>
              <a:t>主句有</a:t>
            </a:r>
            <a:r>
              <a:rPr lang="en-US" altLang="zh-CN" sz="2800" b="1" dirty="0">
                <a:solidFill>
                  <a:srgbClr val="00B050"/>
                </a:solidFill>
                <a:sym typeface="+mn-ea"/>
              </a:rPr>
              <a:t>must/can/may </a:t>
            </a:r>
            <a:r>
              <a:rPr lang="zh-CN" altLang="en-US" sz="2800" b="1" dirty="0">
                <a:solidFill>
                  <a:srgbClr val="00B050"/>
                </a:solidFill>
                <a:sym typeface="+mn-ea"/>
              </a:rPr>
              <a:t>等情态动词</a:t>
            </a:r>
            <a:r>
              <a:rPr lang="zh-CN" altLang="en-US" sz="2800" b="1" dirty="0">
                <a:solidFill>
                  <a:srgbClr val="000000"/>
                </a:solidFill>
                <a:sym typeface="+mn-ea"/>
              </a:rPr>
              <a:t>，</a:t>
            </a:r>
            <a:endParaRPr lang="zh-CN" altLang="en-US" sz="2800" b="1" dirty="0">
              <a:solidFill>
                <a:srgbClr val="000000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33CC"/>
                </a:solidFill>
                <a:sym typeface="+mn-ea"/>
              </a:rPr>
              <a:t>    </a:t>
            </a:r>
            <a:r>
              <a:rPr lang="zh-CN" altLang="en-US" sz="2800" b="1" dirty="0">
                <a:solidFill>
                  <a:srgbClr val="3333FF"/>
                </a:solidFill>
                <a:sym typeface="+mn-ea"/>
              </a:rPr>
              <a:t>从句用一般现在时</a:t>
            </a:r>
            <a:r>
              <a:rPr lang="zh-CN" altLang="en-US" sz="2800" dirty="0">
                <a:sym typeface="+mn-ea"/>
              </a:rPr>
              <a:t>。</a:t>
            </a:r>
            <a:endParaRPr lang="zh-CN" altLang="en-US" sz="2800" dirty="0">
              <a:sym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sym typeface="+mn-ea"/>
              </a:rPr>
              <a:t>3.  if </a:t>
            </a:r>
            <a:r>
              <a:rPr lang="zh-CN" altLang="en-US" sz="2800" b="1" dirty="0" smtClean="0">
                <a:sym typeface="+mn-ea"/>
              </a:rPr>
              <a:t>引导的</a:t>
            </a:r>
            <a:r>
              <a:rPr lang="zh-CN" altLang="en-US" sz="2800" b="1" dirty="0">
                <a:solidFill>
                  <a:srgbClr val="000000"/>
                </a:solidFill>
                <a:sym typeface="+mn-ea"/>
              </a:rPr>
              <a:t>条件状语从句中，</a:t>
            </a:r>
            <a:r>
              <a:rPr lang="zh-CN" altLang="en-US" sz="2800" b="1" dirty="0">
                <a:solidFill>
                  <a:srgbClr val="009900"/>
                </a:solidFill>
                <a:sym typeface="+mn-ea"/>
              </a:rPr>
              <a:t>主句是祈使句</a:t>
            </a:r>
            <a:r>
              <a:rPr lang="zh-CN" altLang="en-US" sz="2800" b="1" dirty="0">
                <a:solidFill>
                  <a:srgbClr val="000000"/>
                </a:solidFill>
                <a:sym typeface="+mn-ea"/>
              </a:rPr>
              <a:t>，</a:t>
            </a:r>
            <a:r>
              <a:rPr lang="zh-CN" altLang="en-US" sz="2800" b="1" dirty="0">
                <a:solidFill>
                  <a:srgbClr val="3333FF"/>
                </a:solidFill>
                <a:sym typeface="+mn-ea"/>
              </a:rPr>
              <a:t>从句用一般现在</a:t>
            </a:r>
            <a:r>
              <a:rPr lang="en-US" altLang="zh-CN" sz="2800" b="1" dirty="0">
                <a:solidFill>
                  <a:srgbClr val="3333FF"/>
                </a:solidFill>
                <a:sym typeface="+mn-ea"/>
              </a:rPr>
              <a:t> </a:t>
            </a:r>
            <a:endParaRPr lang="en-US" altLang="zh-CN" sz="2800" b="1" dirty="0">
              <a:solidFill>
                <a:srgbClr val="3333FF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3333FF"/>
                </a:solidFill>
                <a:sym typeface="+mn-ea"/>
              </a:rPr>
              <a:t>    </a:t>
            </a:r>
            <a:r>
              <a:rPr lang="zh-CN" altLang="en-US" sz="2800" b="1" dirty="0">
                <a:solidFill>
                  <a:srgbClr val="3333FF"/>
                </a:solidFill>
                <a:sym typeface="+mn-ea"/>
              </a:rPr>
              <a:t>时</a:t>
            </a:r>
            <a:r>
              <a:rPr lang="zh-CN" altLang="en-US" sz="2800" b="1" dirty="0">
                <a:solidFill>
                  <a:srgbClr val="000000"/>
                </a:solidFill>
                <a:sym typeface="+mn-ea"/>
              </a:rPr>
              <a:t>表示将来。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" r="24161" b="1"/>
          <a:stretch>
            <a:fillRect/>
          </a:stretch>
        </p:blipFill>
        <p:spPr>
          <a:xfrm>
            <a:off x="4368165" y="0"/>
            <a:ext cx="3408045" cy="1463040"/>
          </a:xfrm>
          <a:prstGeom prst="snip2DiagRect">
            <a:avLst/>
          </a:prstGeom>
        </p:spPr>
      </p:pic>
      <p:sp>
        <p:nvSpPr>
          <p:cNvPr id="19" name="Text Box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6550" y="4437380"/>
            <a:ext cx="11575415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719455" indent="-7194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e.g. We </a:t>
            </a:r>
            <a:r>
              <a:rPr lang="en-US" altLang="zh-CN" b="1" dirty="0">
                <a:solidFill>
                  <a:srgbClr val="FF0000"/>
                </a:solidFill>
              </a:rPr>
              <a:t>will </a:t>
            </a:r>
            <a:r>
              <a:rPr lang="en-US" altLang="zh-CN" b="1" dirty="0">
                <a:solidFill>
                  <a:srgbClr val="000000"/>
                </a:solidFill>
              </a:rPr>
              <a:t>go to the park </a:t>
            </a:r>
            <a:r>
              <a:rPr lang="en-US" altLang="zh-CN" b="1" dirty="0">
                <a:solidFill>
                  <a:srgbClr val="3333FF"/>
                </a:solidFill>
              </a:rPr>
              <a:t>if</a:t>
            </a:r>
            <a:r>
              <a:rPr lang="en-US" altLang="zh-CN" b="1" dirty="0">
                <a:solidFill>
                  <a:srgbClr val="000000"/>
                </a:solidFill>
              </a:rPr>
              <a:t> it _______ _______ (rain) tomorrow.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86120" y="4509135"/>
            <a:ext cx="182816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doesn’t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569200" y="4509135"/>
            <a:ext cx="115189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b="1" dirty="0" smtClean="0">
                <a:solidFill>
                  <a:srgbClr val="FF0000"/>
                </a:solidFill>
              </a:rPr>
              <a:t>rain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38659" y="5013211"/>
            <a:ext cx="9432404" cy="7325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719455" indent="-719455">
              <a:lnSpc>
                <a:spcPct val="130000"/>
              </a:lnSpc>
            </a:pPr>
            <a:r>
              <a:rPr lang="en-US" altLang="zh-CN" b="1" dirty="0"/>
              <a:t>e.g. You </a:t>
            </a:r>
            <a:r>
              <a:rPr lang="en-US" altLang="zh-CN" b="1" dirty="0">
                <a:solidFill>
                  <a:srgbClr val="FF0000"/>
                </a:solidFill>
              </a:rPr>
              <a:t>must </a:t>
            </a:r>
            <a:r>
              <a:rPr lang="en-US" altLang="zh-CN" b="1" dirty="0"/>
              <a:t>stop </a:t>
            </a:r>
            <a:r>
              <a:rPr lang="en-US" altLang="zh-CN" b="1" dirty="0">
                <a:solidFill>
                  <a:srgbClr val="3333FF"/>
                </a:solidFill>
              </a:rPr>
              <a:t>if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the traffic light _____ (be) red.</a:t>
            </a:r>
            <a:endParaRPr lang="zh-CN" altLang="en-US" b="1" dirty="0"/>
          </a:p>
        </p:txBody>
      </p:sp>
      <p:sp>
        <p:nvSpPr>
          <p:cNvPr id="12" name="矩形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63395" y="5115272"/>
            <a:ext cx="68421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is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39165" y="5628046"/>
            <a:ext cx="8119689" cy="7325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719455" indent="-71945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e.g. </a:t>
            </a:r>
            <a:r>
              <a:rPr lang="en-US" altLang="zh-CN" b="1" dirty="0">
                <a:solidFill>
                  <a:srgbClr val="FF0000"/>
                </a:solidFill>
              </a:rPr>
              <a:t>Don’ t</a:t>
            </a:r>
            <a:r>
              <a:rPr lang="en-US" altLang="zh-CN" b="1" dirty="0">
                <a:solidFill>
                  <a:srgbClr val="CC3399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wait for me </a:t>
            </a:r>
            <a:r>
              <a:rPr lang="en-US" altLang="zh-CN" b="1" dirty="0">
                <a:solidFill>
                  <a:srgbClr val="3333FF"/>
                </a:solidFill>
              </a:rPr>
              <a:t>if</a:t>
            </a:r>
            <a:r>
              <a:rPr lang="en-US" altLang="zh-CN" b="1" dirty="0">
                <a:solidFill>
                  <a:srgbClr val="000000"/>
                </a:solidFill>
              </a:rPr>
              <a:t> I </a:t>
            </a:r>
            <a:r>
              <a:rPr lang="en-US" altLang="zh-CN" b="1" dirty="0" smtClean="0">
                <a:solidFill>
                  <a:srgbClr val="000000"/>
                </a:solidFill>
              </a:rPr>
              <a:t>_____</a:t>
            </a:r>
            <a:r>
              <a:rPr lang="en-US" altLang="zh-CN" b="1" dirty="0"/>
              <a:t>_</a:t>
            </a:r>
            <a:r>
              <a:rPr lang="en-US" altLang="zh-CN" b="1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(be) late.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163701" y="5753569"/>
            <a:ext cx="93662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am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0" grpId="0"/>
      <p:bldP spid="1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heel spokes="4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916" y="315183"/>
            <a:ext cx="5544616" cy="1752425"/>
          </a:xfrm>
          <a:prstGeom prst="rect">
            <a:avLst/>
          </a:prstGeom>
        </p:spPr>
      </p:pic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669278" y="4936006"/>
            <a:ext cx="10491352" cy="12741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719455" indent="-7194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e.g. We </a:t>
            </a:r>
            <a:r>
              <a:rPr lang="en-US" altLang="zh-CN" b="1" dirty="0">
                <a:solidFill>
                  <a:srgbClr val="FF0000"/>
                </a:solidFill>
              </a:rPr>
              <a:t>will </a:t>
            </a:r>
            <a:r>
              <a:rPr lang="en-US" altLang="zh-CN" b="1" dirty="0">
                <a:solidFill>
                  <a:srgbClr val="000000"/>
                </a:solidFill>
              </a:rPr>
              <a:t>go to the park if it _______ _______ (rain) tomorrow.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153008" y="899009"/>
            <a:ext cx="43233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if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引导的条件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状语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从句</a:t>
            </a:r>
            <a:endParaRPr lang="en-US" altLang="zh-CN" b="1" dirty="0">
              <a:solidFill>
                <a:srgbClr val="CC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664951" y="2887793"/>
            <a:ext cx="10901585" cy="1865126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marL="609600" indent="-60960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1. </a:t>
            </a:r>
            <a:r>
              <a:rPr lang="en-US" altLang="zh-CN" b="1" dirty="0">
                <a:solidFill>
                  <a:srgbClr val="FF0000"/>
                </a:solidFill>
              </a:rPr>
              <a:t>If</a:t>
            </a:r>
            <a:r>
              <a:rPr lang="en-US" altLang="zh-CN" b="1" dirty="0">
                <a:solidFill>
                  <a:srgbClr val="000000"/>
                </a:solidFill>
              </a:rPr>
              <a:t> you go there by bike, you </a:t>
            </a:r>
            <a:r>
              <a:rPr lang="en-US" altLang="zh-CN" b="1" dirty="0">
                <a:solidFill>
                  <a:srgbClr val="FF0000"/>
                </a:solidFill>
              </a:rPr>
              <a:t>will</a:t>
            </a:r>
            <a:r>
              <a:rPr lang="en-US" altLang="zh-CN" b="1" dirty="0">
                <a:solidFill>
                  <a:srgbClr val="000000"/>
                </a:solidFill>
              </a:rPr>
              <a:t> be late.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269875" indent="-26987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</a:rPr>
              <a:t>   if </a:t>
            </a:r>
            <a:r>
              <a:rPr lang="zh-CN" altLang="en-US" b="1" dirty="0">
                <a:solidFill>
                  <a:srgbClr val="000000"/>
                </a:solidFill>
              </a:rPr>
              <a:t>条件状语</a:t>
            </a:r>
            <a:r>
              <a:rPr lang="zh-CN" altLang="en-US" b="1" dirty="0" smtClean="0">
                <a:solidFill>
                  <a:srgbClr val="000000"/>
                </a:solidFill>
              </a:rPr>
              <a:t>从句的主从复合句中</a:t>
            </a:r>
            <a:r>
              <a:rPr lang="zh-CN" altLang="en-US" b="1" dirty="0">
                <a:solidFill>
                  <a:srgbClr val="000000"/>
                </a:solidFill>
              </a:rPr>
              <a:t>，主句用一般将来时，从句用</a:t>
            </a:r>
            <a:r>
              <a:rPr lang="zh-CN" altLang="en-US" b="1" dirty="0">
                <a:solidFill>
                  <a:srgbClr val="FF0000"/>
                </a:solidFill>
              </a:rPr>
              <a:t>一般现在时</a:t>
            </a:r>
            <a:r>
              <a:rPr lang="zh-CN" altLang="en-US" b="1" dirty="0">
                <a:solidFill>
                  <a:srgbClr val="000000"/>
                </a:solidFill>
              </a:rPr>
              <a:t>表示将来。</a:t>
            </a:r>
            <a:r>
              <a:rPr lang="zh-CN" altLang="en-US" b="1" dirty="0">
                <a:solidFill>
                  <a:srgbClr val="FF0000"/>
                </a:solidFill>
              </a:rPr>
              <a:t>主将从现</a:t>
            </a:r>
            <a:r>
              <a:rPr lang="zh-CN" altLang="en-US" b="1" dirty="0"/>
              <a:t>原则。</a:t>
            </a:r>
            <a:endParaRPr lang="zh-CN" altLang="en-US" b="1" dirty="0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119056" y="5007763"/>
            <a:ext cx="165735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doesn’t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7901655" y="5007763"/>
            <a:ext cx="104457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rain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" r="24161" b="1"/>
          <a:stretch>
            <a:fillRect/>
          </a:stretch>
        </p:blipFill>
        <p:spPr>
          <a:xfrm>
            <a:off x="710037" y="129263"/>
            <a:ext cx="4588768" cy="196951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075184" y="3007576"/>
            <a:ext cx="4104456" cy="50405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5287650" y="3007576"/>
            <a:ext cx="3024336" cy="504056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89587" y="2316408"/>
            <a:ext cx="4104456" cy="50405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从句，一般现在时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312024" y="2383737"/>
            <a:ext cx="3688670" cy="504056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主句，一般将来时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 uiExpand="1" build="allAtOnce"/>
      <p:bldP spid="17" grpId="0"/>
      <p:bldP spid="11" grpId="0"/>
      <p:bldP spid="5" grpId="0" bldLvl="0" animBg="1"/>
      <p:bldP spid="12" grpId="0" bldLvl="0" animBg="1"/>
      <p:bldP spid="13" grpId="0" bldLvl="0" animBg="1"/>
      <p:bldP spid="1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31504" y="4005064"/>
            <a:ext cx="807144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kern="1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/>
                <a:cs typeface="Arial" panose="020B0604020202020204"/>
              </a:rPr>
              <a:t>Unit 10</a:t>
            </a:r>
            <a:endParaRPr lang="en-US" altLang="zh-CN" sz="5400" b="1" kern="1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/>
              <a:cs typeface="Arial" panose="020B0604020202020204"/>
            </a:endParaRPr>
          </a:p>
          <a:p>
            <a:pPr algn="ctr"/>
            <a:r>
              <a:rPr lang="en-US" altLang="zh-CN" sz="5400" b="1" kern="1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/>
                <a:cs typeface="Arial" panose="020B0604020202020204"/>
              </a:rPr>
              <a:t>If you go to the party, </a:t>
            </a:r>
            <a:endParaRPr lang="en-US" altLang="zh-CN" sz="5400" b="1" kern="1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/>
              <a:cs typeface="Arial" panose="020B0604020202020204"/>
            </a:endParaRPr>
          </a:p>
          <a:p>
            <a:pPr algn="ctr"/>
            <a:r>
              <a:rPr lang="en-US" altLang="zh-CN" sz="5400" b="1" kern="1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/>
                <a:cs typeface="Arial" panose="020B0604020202020204"/>
              </a:rPr>
              <a:t>you’ll have a great time!</a:t>
            </a:r>
            <a:endParaRPr lang="zh-CN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51384" y="638333"/>
            <a:ext cx="11233248" cy="1865126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/>
              <a:t>2. </a:t>
            </a:r>
            <a:r>
              <a:rPr lang="en-US" altLang="zh-CN" b="1" dirty="0">
                <a:solidFill>
                  <a:srgbClr val="FF0000"/>
                </a:solidFill>
              </a:rPr>
              <a:t>If </a:t>
            </a:r>
            <a:r>
              <a:rPr lang="en-US" altLang="zh-CN" b="1" dirty="0">
                <a:solidFill>
                  <a:srgbClr val="000000"/>
                </a:solidFill>
              </a:rPr>
              <a:t>you are ill, you </a:t>
            </a:r>
            <a:r>
              <a:rPr lang="en-US" altLang="zh-CN" b="1" dirty="0">
                <a:solidFill>
                  <a:srgbClr val="FF0000"/>
                </a:solidFill>
              </a:rPr>
              <a:t>must go</a:t>
            </a:r>
            <a:r>
              <a:rPr lang="en-US" altLang="zh-CN" b="1" dirty="0">
                <a:solidFill>
                  <a:srgbClr val="000000"/>
                </a:solidFill>
              </a:rPr>
              <a:t> to the doctor.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if </a:t>
            </a:r>
            <a:r>
              <a:rPr lang="zh-CN" altLang="en-US" b="1" dirty="0">
                <a:solidFill>
                  <a:srgbClr val="000000"/>
                </a:solidFill>
              </a:rPr>
              <a:t>条件状语从句中，如果主句有</a:t>
            </a:r>
            <a:r>
              <a:rPr lang="en-US" altLang="zh-CN" b="1" dirty="0">
                <a:solidFill>
                  <a:srgbClr val="FF0000"/>
                </a:solidFill>
              </a:rPr>
              <a:t>must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can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may</a:t>
            </a:r>
            <a:r>
              <a:rPr lang="en-US" altLang="zh-CN" b="1" dirty="0">
                <a:solidFill>
                  <a:srgbClr val="000000"/>
                </a:solidFill>
              </a:rPr>
              <a:t> </a:t>
            </a:r>
            <a:r>
              <a:rPr lang="zh-CN" altLang="en-US" b="1" dirty="0">
                <a:solidFill>
                  <a:srgbClr val="000000"/>
                </a:solidFill>
              </a:rPr>
              <a:t>等情态动词，从句用</a:t>
            </a:r>
            <a:r>
              <a:rPr lang="zh-CN" altLang="en-US" b="1" dirty="0">
                <a:solidFill>
                  <a:srgbClr val="FF0000"/>
                </a:solidFill>
              </a:rPr>
              <a:t>一般现在时</a:t>
            </a:r>
            <a:r>
              <a:rPr lang="zh-CN" altLang="en-US" dirty="0"/>
              <a:t>。 </a:t>
            </a:r>
            <a:endParaRPr lang="zh-CN" altLang="en-US" dirty="0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51384" y="2492896"/>
            <a:ext cx="9432404" cy="7325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719455" indent="-719455">
              <a:lnSpc>
                <a:spcPct val="130000"/>
              </a:lnSpc>
            </a:pPr>
            <a:r>
              <a:rPr lang="en-US" altLang="zh-CN" b="1" dirty="0"/>
              <a:t>e.g. You </a:t>
            </a:r>
            <a:r>
              <a:rPr lang="en-US" altLang="zh-CN" b="1" dirty="0">
                <a:solidFill>
                  <a:srgbClr val="FF0000"/>
                </a:solidFill>
              </a:rPr>
              <a:t>must </a:t>
            </a:r>
            <a:r>
              <a:rPr lang="en-US" altLang="zh-CN" b="1" dirty="0"/>
              <a:t>stop </a:t>
            </a:r>
            <a:r>
              <a:rPr lang="en-US" altLang="zh-CN" b="1" dirty="0">
                <a:solidFill>
                  <a:srgbClr val="FF0000"/>
                </a:solidFill>
              </a:rPr>
              <a:t>if </a:t>
            </a:r>
            <a:r>
              <a:rPr lang="en-US" altLang="zh-CN" b="1" dirty="0"/>
              <a:t>the traffic light _____ (be) red.</a:t>
            </a:r>
            <a:endParaRPr lang="zh-CN" altLang="en-US" b="1" dirty="0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7176120" y="2594957"/>
            <a:ext cx="68421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695400" y="5865536"/>
            <a:ext cx="8119689" cy="7325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719455" indent="-71945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e.g. </a:t>
            </a:r>
            <a:r>
              <a:rPr lang="en-US" altLang="zh-CN" b="1" dirty="0">
                <a:solidFill>
                  <a:srgbClr val="FF0000"/>
                </a:solidFill>
              </a:rPr>
              <a:t>Don’ t</a:t>
            </a:r>
            <a:r>
              <a:rPr lang="en-US" altLang="zh-CN" b="1" dirty="0">
                <a:solidFill>
                  <a:srgbClr val="CC3399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wait for me if I </a:t>
            </a:r>
            <a:r>
              <a:rPr lang="en-US" altLang="zh-CN" b="1" dirty="0" smtClean="0">
                <a:solidFill>
                  <a:srgbClr val="000000"/>
                </a:solidFill>
              </a:rPr>
              <a:t>_____</a:t>
            </a:r>
            <a:r>
              <a:rPr lang="en-US" altLang="zh-CN" b="1" dirty="0"/>
              <a:t>_</a:t>
            </a:r>
            <a:r>
              <a:rPr lang="en-US" altLang="zh-CN" b="1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(be) late.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551384" y="3845895"/>
            <a:ext cx="11089232" cy="2012859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marL="92075" indent="-9207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3</a:t>
            </a:r>
            <a:r>
              <a:rPr lang="en-US" altLang="zh-CN" b="1" dirty="0"/>
              <a:t>.</a:t>
            </a:r>
            <a:r>
              <a:rPr lang="en-US" altLang="zh-CN" b="1" dirty="0">
                <a:solidFill>
                  <a:srgbClr val="FF0000"/>
                </a:solidFill>
              </a:rPr>
              <a:t> Please call </a:t>
            </a:r>
            <a:r>
              <a:rPr lang="en-US" altLang="zh-CN" b="1" dirty="0">
                <a:solidFill>
                  <a:srgbClr val="000000"/>
                </a:solidFill>
              </a:rPr>
              <a:t>me </a:t>
            </a:r>
            <a:r>
              <a:rPr lang="en-US" altLang="zh-CN" b="1" dirty="0">
                <a:solidFill>
                  <a:srgbClr val="FF0000"/>
                </a:solidFill>
              </a:rPr>
              <a:t>if </a:t>
            </a:r>
            <a:r>
              <a:rPr lang="en-US" altLang="zh-CN" b="1" dirty="0">
                <a:solidFill>
                  <a:srgbClr val="000000"/>
                </a:solidFill>
              </a:rPr>
              <a:t>you </a:t>
            </a:r>
            <a:r>
              <a:rPr lang="en-US" altLang="zh-CN" b="1" dirty="0">
                <a:solidFill>
                  <a:srgbClr val="FF0000"/>
                </a:solidFill>
              </a:rPr>
              <a:t>come</a:t>
            </a:r>
            <a:r>
              <a:rPr lang="en-US" altLang="zh-CN" b="1" dirty="0">
                <a:solidFill>
                  <a:srgbClr val="000000"/>
                </a:solidFill>
              </a:rPr>
              <a:t> back.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if </a:t>
            </a:r>
            <a:r>
              <a:rPr lang="zh-CN" altLang="en-US" b="1" dirty="0">
                <a:solidFill>
                  <a:srgbClr val="000000"/>
                </a:solidFill>
              </a:rPr>
              <a:t>条件状语从句中，主句是祈使句，从句用</a:t>
            </a:r>
            <a:r>
              <a:rPr lang="zh-CN" altLang="en-US" b="1" dirty="0">
                <a:solidFill>
                  <a:srgbClr val="FF0000"/>
                </a:solidFill>
              </a:rPr>
              <a:t>一般现在时</a:t>
            </a:r>
            <a:r>
              <a:rPr lang="zh-CN" altLang="en-US" b="1" dirty="0">
                <a:solidFill>
                  <a:srgbClr val="000000"/>
                </a:solidFill>
              </a:rPr>
              <a:t>表示将来。</a:t>
            </a:r>
            <a:r>
              <a:rPr lang="zh-CN" altLang="en-US" b="1" dirty="0">
                <a:solidFill>
                  <a:srgbClr val="FF0000"/>
                </a:solidFill>
              </a:rPr>
              <a:t>主祈从现</a:t>
            </a:r>
            <a:r>
              <a:rPr lang="zh-CN" altLang="en-US" b="1" dirty="0"/>
              <a:t>原则。</a:t>
            </a:r>
            <a:endParaRPr lang="zh-CN" altLang="en-US" b="1" dirty="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519936" y="5991059"/>
            <a:ext cx="93662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83432" y="721287"/>
            <a:ext cx="2232248" cy="50405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3342928" y="715259"/>
            <a:ext cx="4841303" cy="504056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92979" y="104621"/>
            <a:ext cx="3613154" cy="50405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从句，一般现在时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251665" y="95228"/>
            <a:ext cx="3284495" cy="504056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主句</a:t>
            </a:r>
            <a:r>
              <a:rPr lang="zh-CN" altLang="en-US" b="1" dirty="0" smtClean="0">
                <a:solidFill>
                  <a:srgbClr val="FF0000"/>
                </a:solidFill>
              </a:rPr>
              <a:t>，情态动词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493282" y="3978200"/>
            <a:ext cx="3250789" cy="50405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038271" y="3985716"/>
            <a:ext cx="2304657" cy="504056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11862" y="3349355"/>
            <a:ext cx="3564258" cy="50405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从句，一般现在时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64650" y="3356992"/>
            <a:ext cx="2928632" cy="504056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主句</a:t>
            </a:r>
            <a:r>
              <a:rPr lang="zh-CN" altLang="en-US" b="1" dirty="0" smtClean="0">
                <a:solidFill>
                  <a:srgbClr val="FF0000"/>
                </a:solidFill>
              </a:rPr>
              <a:t>，祈使句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7" grpId="0"/>
      <p:bldP spid="8" grpId="0" bldLvl="0" animBg="1"/>
      <p:bldP spid="9" grpId="0" bldLvl="0" animBg="1"/>
      <p:bldP spid="11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550764" y="2673968"/>
            <a:ext cx="5075238" cy="1072554"/>
          </a:xfrm>
          <a:prstGeom prst="wedgeRoundRectCallout">
            <a:avLst>
              <a:gd name="adj1" fmla="val 52262"/>
              <a:gd name="adj2" fmla="val 44132"/>
              <a:gd name="adj3" fmla="val 16667"/>
            </a:avLst>
          </a:prstGeom>
          <a:noFill/>
          <a:ln w="25400" algn="ctr">
            <a:solidFill>
              <a:srgbClr val="FF99CC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Are you going to the party tomorrow night?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8250614" y="2732508"/>
            <a:ext cx="1944513" cy="576015"/>
          </a:xfrm>
          <a:prstGeom prst="wedgeRoundRectCallout">
            <a:avLst>
              <a:gd name="adj1" fmla="val -61523"/>
              <a:gd name="adj2" fmla="val 80898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</p:spPr>
        <p:txBody>
          <a:bodyPr anchor="ctr"/>
          <a:lstStyle/>
          <a:p>
            <a:r>
              <a:rPr lang="en-US" altLang="zh-CN" b="1" dirty="0">
                <a:cs typeface="Times New Roman" panose="02020603050405020304" pitchFamily="18" charset="0"/>
              </a:rPr>
              <a:t>Yes, I am.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7419" name="Text Box 5"/>
          <p:cNvSpPr txBox="1">
            <a:spLocks noChangeArrowheads="1"/>
          </p:cNvSpPr>
          <p:nvPr/>
        </p:nvSpPr>
        <p:spPr bwMode="auto">
          <a:xfrm>
            <a:off x="1918916" y="1475773"/>
            <a:ext cx="9649072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Look at the pictures and make conversations.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98" y="507521"/>
            <a:ext cx="3395682" cy="912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88" y="1196752"/>
            <a:ext cx="1219099" cy="1219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81" y="3308523"/>
            <a:ext cx="3068960" cy="3068960"/>
          </a:xfrm>
          <a:prstGeom prst="rect">
            <a:avLst/>
          </a:prstGeom>
        </p:spPr>
      </p:pic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550764" y="4032532"/>
            <a:ext cx="4104456" cy="800549"/>
          </a:xfrm>
          <a:prstGeom prst="wedgeRoundRectCallout">
            <a:avLst>
              <a:gd name="adj1" fmla="val 75758"/>
              <a:gd name="adj2" fmla="val -42499"/>
              <a:gd name="adj3" fmla="val 16667"/>
            </a:avLst>
          </a:prstGeom>
          <a:noFill/>
          <a:ln w="25400" algn="ctr">
            <a:solidFill>
              <a:srgbClr val="FF99CC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Who will you go with?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圆角矩形标注 12"/>
          <p:cNvSpPr>
            <a:spLocks noChangeArrowheads="1"/>
          </p:cNvSpPr>
          <p:nvPr/>
        </p:nvSpPr>
        <p:spPr bwMode="auto">
          <a:xfrm>
            <a:off x="419595" y="5270620"/>
            <a:ext cx="4763686" cy="1106863"/>
          </a:xfrm>
          <a:prstGeom prst="wedgeRoundRectCallout">
            <a:avLst>
              <a:gd name="adj1" fmla="val 57611"/>
              <a:gd name="adj2" fmla="val -64190"/>
              <a:gd name="adj3" fmla="val 16667"/>
            </a:avLst>
          </a:prstGeom>
          <a:noFill/>
          <a:ln w="25400" algn="ctr">
            <a:solidFill>
              <a:srgbClr val="FF99CC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If you do, you’ll have a great time. </a:t>
            </a:r>
            <a:endParaRPr lang="zh-CN" altLang="en-US" b="1"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>
            <a:spLocks noChangeArrowheads="1"/>
          </p:cNvSpPr>
          <p:nvPr/>
        </p:nvSpPr>
        <p:spPr bwMode="auto">
          <a:xfrm>
            <a:off x="7979594" y="4143553"/>
            <a:ext cx="3672408" cy="1271941"/>
          </a:xfrm>
          <a:prstGeom prst="wedgeRoundRectCallout">
            <a:avLst>
              <a:gd name="adj1" fmla="val -49881"/>
              <a:gd name="adj2" fmla="val -68855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I think I’ll go with Karen and Anna.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5015880" y="341811"/>
            <a:ext cx="2160587" cy="646331"/>
          </a:xfrm>
          <a:prstGeom prst="rect">
            <a:avLst/>
          </a:prstGeom>
          <a:solidFill>
            <a:srgbClr val="0070C0"/>
          </a:solidFill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chemeClr val="bg1"/>
                </a:solidFill>
              </a:rPr>
              <a:t>句子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接龙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799148" y="3387803"/>
            <a:ext cx="9315875" cy="5847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If</a:t>
            </a:r>
            <a:r>
              <a:rPr lang="en-US" altLang="zh-CN" b="1" dirty="0">
                <a:cs typeface="Times New Roman" panose="02020603050405020304" pitchFamily="18" charset="0"/>
              </a:rPr>
              <a:t> I </a:t>
            </a: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go</a:t>
            </a:r>
            <a:r>
              <a:rPr lang="en-US" altLang="zh-CN" b="1" dirty="0">
                <a:cs typeface="Times New Roman" panose="02020603050405020304" pitchFamily="18" charset="0"/>
              </a:rPr>
              <a:t> to the party, I </a:t>
            </a: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will </a:t>
            </a:r>
            <a:r>
              <a:rPr lang="en-US" altLang="zh-CN" b="1" dirty="0">
                <a:cs typeface="Times New Roman" panose="02020603050405020304" pitchFamily="18" charset="0"/>
              </a:rPr>
              <a:t>come back home late.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810980" y="4054289"/>
            <a:ext cx="10050610" cy="5847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If </a:t>
            </a:r>
            <a:r>
              <a:rPr lang="en-US" altLang="zh-CN" b="1" dirty="0">
                <a:cs typeface="Times New Roman" panose="02020603050405020304" pitchFamily="18" charset="0"/>
              </a:rPr>
              <a:t>I </a:t>
            </a: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come</a:t>
            </a:r>
            <a:r>
              <a:rPr lang="en-US" altLang="zh-CN" b="1" dirty="0">
                <a:cs typeface="Times New Roman" panose="02020603050405020304" pitchFamily="18" charset="0"/>
              </a:rPr>
              <a:t> back home late, I </a:t>
            </a: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won’t</a:t>
            </a:r>
            <a:r>
              <a:rPr lang="en-US" altLang="zh-CN" b="1" dirty="0">
                <a:cs typeface="Times New Roman" panose="02020603050405020304" pitchFamily="18" charset="0"/>
              </a:rPr>
              <a:t> finish my homework.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810980" y="4696430"/>
            <a:ext cx="10283031" cy="107721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If</a:t>
            </a:r>
            <a:r>
              <a:rPr lang="en-US" altLang="zh-CN" b="1" dirty="0">
                <a:cs typeface="Times New Roman" panose="02020603050405020304" pitchFamily="18" charset="0"/>
              </a:rPr>
              <a:t> I </a:t>
            </a: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don’t finish</a:t>
            </a:r>
            <a:r>
              <a:rPr lang="en-US" altLang="zh-CN" b="1" dirty="0">
                <a:cs typeface="Times New Roman" panose="02020603050405020304" pitchFamily="18" charset="0"/>
              </a:rPr>
              <a:t> my homework, I </a:t>
            </a: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will</a:t>
            </a:r>
            <a:r>
              <a:rPr lang="en-US" altLang="zh-CN" b="1" dirty="0">
                <a:cs typeface="Times New Roman" panose="02020603050405020304" pitchFamily="18" charset="0"/>
              </a:rPr>
              <a:t>… /my teacher </a:t>
            </a: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will</a:t>
            </a:r>
            <a:r>
              <a:rPr lang="en-US" altLang="zh-CN" b="1" dirty="0">
                <a:cs typeface="Times New Roman" panose="02020603050405020304" pitchFamily="18" charset="0"/>
              </a:rPr>
              <a:t>…/my parents </a:t>
            </a:r>
            <a:r>
              <a:rPr lang="en-US" altLang="zh-CN" b="1" dirty="0">
                <a:solidFill>
                  <a:srgbClr val="FF3300"/>
                </a:solidFill>
                <a:cs typeface="Times New Roman" panose="02020603050405020304" pitchFamily="18" charset="0"/>
              </a:rPr>
              <a:t>will</a:t>
            </a:r>
            <a:r>
              <a:rPr lang="en-US" altLang="zh-CN" b="1" dirty="0">
                <a:cs typeface="Times New Roman" panose="02020603050405020304" pitchFamily="18" charset="0"/>
              </a:rPr>
              <a:t>…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779240" y="5791691"/>
            <a:ext cx="5616624" cy="5847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If I/my teacher/my parents…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76672"/>
            <a:ext cx="1789900" cy="1789900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79240" y="1109313"/>
            <a:ext cx="6949777" cy="68326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Make the sentences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one by one.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16186" y="1946270"/>
            <a:ext cx="8867284" cy="1274195"/>
          </a:xfrm>
          <a:prstGeom prst="rect">
            <a:avLst/>
          </a:prstGeom>
          <a:noFill/>
          <a:ln w="38100">
            <a:solidFill>
              <a:srgbClr val="CC00FF"/>
            </a:solidFill>
            <a:miter lim="800000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cs typeface="Times New Roman" panose="02020603050405020304" pitchFamily="18" charset="0"/>
              </a:rPr>
              <a:t>If I go to the party, I will…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 smtClean="0">
                <a:cs typeface="Times New Roman" panose="02020603050405020304" pitchFamily="18" charset="0"/>
              </a:rPr>
              <a:t>If …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9" grpId="0"/>
      <p:bldP spid="82950" grpId="0"/>
      <p:bldP spid="829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1602403" y="1677467"/>
            <a:ext cx="9937104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Role-play a conversation between Nelly and Mark.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388440" y="2762694"/>
            <a:ext cx="4573265" cy="1150938"/>
          </a:xfrm>
          <a:prstGeom prst="wedgeRoundRectCallout">
            <a:avLst>
              <a:gd name="adj1" fmla="val 48176"/>
              <a:gd name="adj2" fmla="val 70881"/>
              <a:gd name="adj3" fmla="val 16667"/>
            </a:avLst>
          </a:prstGeom>
          <a:noFill/>
          <a:ln w="25400" algn="ctr">
            <a:solidFill>
              <a:srgbClr val="FF6600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OK, when is a good time to have the party?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7471427" y="3285171"/>
            <a:ext cx="3816424" cy="1008385"/>
          </a:xfrm>
          <a:prstGeom prst="wedgeRoundRectCallout">
            <a:avLst>
              <a:gd name="adj1" fmla="val -64093"/>
              <a:gd name="adj2" fmla="val 55704"/>
              <a:gd name="adj3" fmla="val 16667"/>
            </a:avLst>
          </a:prstGeom>
          <a:noFill/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Let’s have it today.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76" y="313522"/>
            <a:ext cx="4327882" cy="11629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4" y="1409549"/>
            <a:ext cx="1219099" cy="12190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845" y="3747931"/>
            <a:ext cx="2708920" cy="2708920"/>
          </a:xfrm>
          <a:prstGeom prst="rect">
            <a:avLst/>
          </a:prstGeom>
        </p:spPr>
      </p:pic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219369" y="4293556"/>
            <a:ext cx="4742336" cy="1122547"/>
          </a:xfrm>
          <a:prstGeom prst="wedgeRoundRectCallout">
            <a:avLst>
              <a:gd name="adj1" fmla="val 54433"/>
              <a:gd name="adj2" fmla="val -21034"/>
              <a:gd name="adj3" fmla="val 16667"/>
            </a:avLst>
          </a:prstGeom>
          <a:noFill/>
          <a:ln w="25400" algn="ctr">
            <a:solidFill>
              <a:srgbClr val="FF6600"/>
            </a:solidFill>
            <a:miter lim="800000"/>
          </a:ln>
        </p:spPr>
        <p:txBody>
          <a:bodyPr anchor="ctr"/>
          <a:lstStyle/>
          <a:p>
            <a:pPr>
              <a:lnSpc>
                <a:spcPct val="11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Hmm. If we have it today, half the class won’t come.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1" name="圆角矩形标注 7"/>
          <p:cNvSpPr>
            <a:spLocks noChangeArrowheads="1"/>
          </p:cNvSpPr>
          <p:nvPr/>
        </p:nvSpPr>
        <p:spPr bwMode="auto">
          <a:xfrm>
            <a:off x="7308292" y="4929982"/>
            <a:ext cx="4319736" cy="1079971"/>
          </a:xfrm>
          <a:prstGeom prst="wedgeRoundRectCallout">
            <a:avLst>
              <a:gd name="adj1" fmla="val -54390"/>
              <a:gd name="adj2" fmla="val -77728"/>
              <a:gd name="adj3" fmla="val 16667"/>
            </a:avLst>
          </a:prstGeom>
          <a:noFill/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>
              <a:lnSpc>
                <a:spcPct val="11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Why not have it on the weekend?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1162184" y="5795627"/>
            <a:ext cx="3025775" cy="673100"/>
          </a:xfrm>
          <a:prstGeom prst="wedgeRoundRectCallout">
            <a:avLst>
              <a:gd name="adj1" fmla="val 63625"/>
              <a:gd name="adj2" fmla="val -70648"/>
              <a:gd name="adj3" fmla="val 16667"/>
            </a:avLst>
          </a:prstGeom>
          <a:noFill/>
          <a:ln w="25400" algn="ctr">
            <a:solidFill>
              <a:srgbClr val="FF6600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OK, good idea.</a:t>
            </a:r>
            <a:endParaRPr lang="en-US" altLang="zh-CN" b="1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51384" y="1772816"/>
            <a:ext cx="10801200" cy="122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If you are going to hold a party, how will you prepare for it?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4542" name="Group 30"/>
          <p:cNvGraphicFramePr>
            <a:graphicFrameLocks noGrp="1"/>
          </p:cNvGraphicFramePr>
          <p:nvPr/>
        </p:nvGraphicFramePr>
        <p:xfrm>
          <a:off x="695400" y="3736609"/>
          <a:ext cx="8128000" cy="1379686"/>
        </p:xfrm>
        <a:graphic>
          <a:graphicData uri="http://schemas.openxmlformats.org/drawingml/2006/table">
            <a:tbl>
              <a:tblPr/>
              <a:tblGrid>
                <a:gridCol w="2032000"/>
                <a:gridCol w="1711325"/>
                <a:gridCol w="2352675"/>
                <a:gridCol w="2032000"/>
              </a:tblGrid>
              <a:tr h="6596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Place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Food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Activities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others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20775" r="8053" b="22313"/>
          <a:stretch>
            <a:fillRect/>
          </a:stretch>
        </p:blipFill>
        <p:spPr>
          <a:xfrm>
            <a:off x="3949600" y="614514"/>
            <a:ext cx="4292800" cy="1083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-400" r="24800"/>
          <a:stretch>
            <a:fillRect/>
          </a:stretch>
        </p:blipFill>
        <p:spPr>
          <a:xfrm>
            <a:off x="9192344" y="2564904"/>
            <a:ext cx="2742813" cy="4097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615981" y="1657907"/>
            <a:ext cx="9291801" cy="122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to the conversation and answer the question.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07010" y="3160395"/>
            <a:ext cx="7973695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sym typeface="+mn-ea"/>
              </a:rPr>
              <a:t>What does Jeff need to prepare for the party? </a:t>
            </a:r>
            <a:endParaRPr lang="en-US" altLang="zh-CN" b="1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193199" y="4027004"/>
            <a:ext cx="7063041" cy="1077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They are talking about food and games for the party next week.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326553"/>
            <a:ext cx="4881634" cy="13313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1556855"/>
            <a:ext cx="1219099" cy="12190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-400" r="24800"/>
          <a:stretch>
            <a:fillRect/>
          </a:stretch>
        </p:blipFill>
        <p:spPr>
          <a:xfrm>
            <a:off x="8836507" y="2516652"/>
            <a:ext cx="2742813" cy="4097921"/>
          </a:xfrm>
          <a:prstGeom prst="rect">
            <a:avLst/>
          </a:prstGeom>
        </p:spPr>
      </p:pic>
      <p:pic>
        <p:nvPicPr>
          <p:cNvPr id="9" name="Section A 2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st="6583.000000"/>
                </p14:media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01" y="513761"/>
            <a:ext cx="833481" cy="798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3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89149" y="573402"/>
            <a:ext cx="10225136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Read the conversation and answer the questions.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89149" y="1358232"/>
            <a:ext cx="11171112" cy="3046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609600" indent="-609600">
              <a:lnSpc>
                <a:spcPct val="120000"/>
              </a:lnSpc>
            </a:pPr>
            <a:r>
              <a:rPr lang="en-US" altLang="zh-CN" b="1" dirty="0"/>
              <a:t>1. What will happen if they ask people to </a:t>
            </a:r>
            <a:r>
              <a:rPr lang="en-US" altLang="zh-CN" b="1" dirty="0" smtClean="0"/>
              <a:t>bring </a:t>
            </a:r>
            <a:r>
              <a:rPr lang="en-US" altLang="zh-CN" b="1" dirty="0"/>
              <a:t>food? </a:t>
            </a:r>
            <a:endParaRPr lang="en-US" altLang="zh-CN" b="1" dirty="0"/>
          </a:p>
          <a:p>
            <a:pPr marL="609600" indent="-609600">
              <a:lnSpc>
                <a:spcPct val="120000"/>
              </a:lnSpc>
            </a:pPr>
            <a:endParaRPr lang="en-US" altLang="zh-CN" b="1" dirty="0" smtClean="0"/>
          </a:p>
          <a:p>
            <a:pPr marL="609600" indent="-609600">
              <a:lnSpc>
                <a:spcPct val="120000"/>
              </a:lnSpc>
            </a:pPr>
            <a:endParaRPr lang="en-US" altLang="zh-CN" b="1" dirty="0" smtClean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 smtClean="0"/>
              <a:t>2</a:t>
            </a:r>
            <a:r>
              <a:rPr lang="en-US" altLang="zh-CN" b="1" dirty="0"/>
              <a:t>. What will happen if they give people some </a:t>
            </a:r>
            <a:r>
              <a:rPr lang="en-US" altLang="zh-CN" b="1" dirty="0" smtClean="0"/>
              <a:t>small </a:t>
            </a:r>
            <a:r>
              <a:rPr lang="en-US" altLang="zh-CN" b="1" dirty="0"/>
              <a:t>gifts if they win? </a:t>
            </a:r>
            <a:endParaRPr lang="en-US" altLang="zh-CN" b="1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936871" y="4377520"/>
            <a:ext cx="78486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 people will want to play the games. 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931069" y="2016874"/>
            <a:ext cx="11017224" cy="12741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They’ll just bring potato chips and chocolate because they’ll be too lazy to cook.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-400" r="24800"/>
          <a:stretch>
            <a:fillRect/>
          </a:stretch>
        </p:blipFill>
        <p:spPr>
          <a:xfrm>
            <a:off x="9912525" y="3949711"/>
            <a:ext cx="1831836" cy="273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0"/>
          <p:cNvSpPr>
            <a:spLocks noChangeArrowheads="1"/>
          </p:cNvSpPr>
          <p:nvPr/>
        </p:nvSpPr>
        <p:spPr bwMode="auto">
          <a:xfrm>
            <a:off x="370871" y="779282"/>
            <a:ext cx="4470400" cy="6524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in the blanks.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043" name="Text Box 61"/>
          <p:cNvSpPr txBox="1">
            <a:spLocks noChangeArrowheads="1"/>
          </p:cNvSpPr>
          <p:nvPr/>
        </p:nvSpPr>
        <p:spPr bwMode="auto">
          <a:xfrm>
            <a:off x="443868" y="1450762"/>
            <a:ext cx="11484780" cy="481978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/>
              <a:t>    </a:t>
            </a:r>
            <a:r>
              <a:rPr lang="zh-CN" altLang="en-US" b="1" dirty="0" smtClean="0"/>
              <a:t>  </a:t>
            </a:r>
            <a:r>
              <a:rPr lang="en-US" altLang="zh-CN" b="1" dirty="0" smtClean="0"/>
              <a:t>Ben </a:t>
            </a:r>
            <a:r>
              <a:rPr lang="en-US" altLang="zh-CN" b="1" dirty="0"/>
              <a:t>and Jeff are planning for the party next week. They won’t ask people to bring food. </a:t>
            </a:r>
            <a:r>
              <a:rPr lang="en-US" altLang="zh-CN" b="1" dirty="0" smtClean="0"/>
              <a:t>If </a:t>
            </a:r>
            <a:r>
              <a:rPr lang="en-US" altLang="zh-CN" b="1" dirty="0"/>
              <a:t>they ask people ________ (bring) food, they ________ (bring) potato chips and </a:t>
            </a:r>
            <a:r>
              <a:rPr lang="en-US" altLang="zh-CN" b="1" dirty="0" smtClean="0"/>
              <a:t>chocolate</a:t>
            </a:r>
            <a:r>
              <a:rPr lang="zh-CN" altLang="en-US" b="1" dirty="0"/>
              <a:t> </a:t>
            </a:r>
            <a:r>
              <a:rPr lang="en-US" altLang="zh-CN" b="1" dirty="0" smtClean="0"/>
              <a:t>because </a:t>
            </a:r>
            <a:r>
              <a:rPr lang="en-US" altLang="zh-CN" b="1" dirty="0"/>
              <a:t>they </a:t>
            </a:r>
            <a:r>
              <a:rPr lang="en-US" altLang="zh-CN" b="1" dirty="0" smtClean="0"/>
              <a:t>________ too </a:t>
            </a:r>
            <a:r>
              <a:rPr lang="en-US" altLang="zh-CN" b="1" dirty="0"/>
              <a:t>lazy to cook. So they will ________ </a:t>
            </a:r>
            <a:r>
              <a:rPr lang="en-US" altLang="zh-CN" b="1" dirty="0" smtClean="0"/>
              <a:t>(order) food </a:t>
            </a:r>
            <a:r>
              <a:rPr lang="en-US" altLang="zh-CN" b="1" dirty="0"/>
              <a:t>from a restaurant. For the games, Jeff thinks that they should give people some small gifts ________ they win. </a:t>
            </a:r>
            <a:r>
              <a:rPr lang="en-US" altLang="zh-CN" b="1" dirty="0" smtClean="0"/>
              <a:t>If </a:t>
            </a:r>
            <a:r>
              <a:rPr lang="en-US" altLang="zh-CN" b="1" dirty="0"/>
              <a:t>they do that, ________ </a:t>
            </a:r>
            <a:r>
              <a:rPr lang="en-US" altLang="zh-CN" b="1" dirty="0" smtClean="0"/>
              <a:t>(many) people </a:t>
            </a:r>
            <a:r>
              <a:rPr lang="en-US" altLang="zh-CN" b="1" dirty="0"/>
              <a:t>________ </a:t>
            </a:r>
            <a:r>
              <a:rPr lang="en-US" altLang="zh-CN" b="1" dirty="0" smtClean="0"/>
              <a:t>(want) to </a:t>
            </a:r>
            <a:r>
              <a:rPr lang="en-US" altLang="zh-CN" b="1" dirty="0"/>
              <a:t>play the games and the games will be more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________ </a:t>
            </a:r>
            <a:r>
              <a:rPr lang="en-US" altLang="zh-CN" b="1" dirty="0" smtClean="0"/>
              <a:t>(excite).</a:t>
            </a:r>
            <a:endParaRPr lang="en-US" altLang="zh-CN" b="1" dirty="0"/>
          </a:p>
        </p:txBody>
      </p:sp>
      <p:sp>
        <p:nvSpPr>
          <p:cNvPr id="134206" name="Text Box 62"/>
          <p:cNvSpPr txBox="1">
            <a:spLocks noChangeArrowheads="1"/>
          </p:cNvSpPr>
          <p:nvPr/>
        </p:nvSpPr>
        <p:spPr bwMode="auto">
          <a:xfrm>
            <a:off x="9696400" y="3251329"/>
            <a:ext cx="1511300" cy="6524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order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4207" name="Text Box 63"/>
          <p:cNvSpPr txBox="1">
            <a:spLocks noChangeArrowheads="1"/>
          </p:cNvSpPr>
          <p:nvPr/>
        </p:nvSpPr>
        <p:spPr bwMode="auto">
          <a:xfrm>
            <a:off x="9192344" y="2034661"/>
            <a:ext cx="1727200" cy="6524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to bring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4208" name="Text Box 64"/>
          <p:cNvSpPr txBox="1">
            <a:spLocks noChangeArrowheads="1"/>
          </p:cNvSpPr>
          <p:nvPr/>
        </p:nvSpPr>
        <p:spPr bwMode="auto">
          <a:xfrm>
            <a:off x="3413254" y="2628828"/>
            <a:ext cx="2159993" cy="6524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will bring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4210" name="Text Box 66"/>
          <p:cNvSpPr txBox="1">
            <a:spLocks noChangeArrowheads="1"/>
          </p:cNvSpPr>
          <p:nvPr/>
        </p:nvSpPr>
        <p:spPr bwMode="auto">
          <a:xfrm>
            <a:off x="8074967" y="4458491"/>
            <a:ext cx="935037" cy="6524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if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4212" name="Text Box 68"/>
          <p:cNvSpPr txBox="1">
            <a:spLocks noChangeArrowheads="1"/>
          </p:cNvSpPr>
          <p:nvPr/>
        </p:nvSpPr>
        <p:spPr bwMode="auto">
          <a:xfrm>
            <a:off x="7126378" y="5038286"/>
            <a:ext cx="2159000" cy="6524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will want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4215" name="Text Box 71"/>
          <p:cNvSpPr txBox="1">
            <a:spLocks noChangeArrowheads="1"/>
          </p:cNvSpPr>
          <p:nvPr/>
        </p:nvSpPr>
        <p:spPr bwMode="auto">
          <a:xfrm>
            <a:off x="7126378" y="5572478"/>
            <a:ext cx="1935339" cy="65864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exciting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136629" y="5038286"/>
            <a:ext cx="1296988" cy="652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more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897933" y="3244524"/>
            <a:ext cx="1584325" cy="652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will be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3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3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06" grpId="0"/>
      <p:bldP spid="134207" grpId="0"/>
      <p:bldP spid="134208" grpId="0"/>
      <p:bldP spid="134210" grpId="0"/>
      <p:bldP spid="134212" grpId="0"/>
      <p:bldP spid="134215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2" y="1047852"/>
            <a:ext cx="11027382" cy="4855642"/>
          </a:xfrm>
          <a:prstGeom prst="rect">
            <a:avLst/>
          </a:prstGeom>
        </p:spPr>
      </p:pic>
      <p:sp>
        <p:nvSpPr>
          <p:cNvPr id="21" name="Line 3"/>
          <p:cNvSpPr>
            <a:spLocks noChangeShapeType="1"/>
          </p:cNvSpPr>
          <p:nvPr/>
        </p:nvSpPr>
        <p:spPr bwMode="auto">
          <a:xfrm flipV="1">
            <a:off x="1847850" y="2522855"/>
            <a:ext cx="4773295" cy="41910"/>
          </a:xfrm>
          <a:prstGeom prst="line">
            <a:avLst/>
          </a:prstGeom>
          <a:noFill/>
          <a:ln w="41275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43695" y="6021338"/>
            <a:ext cx="4245073" cy="58477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if </a:t>
            </a:r>
            <a:r>
              <a:rPr lang="zh-CN" altLang="en-US" b="1" dirty="0">
                <a:solidFill>
                  <a:schemeClr val="bg1"/>
                </a:solidFill>
              </a:rPr>
              <a:t>引导的条件状语从句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0" name="Line 11"/>
          <p:cNvSpPr>
            <a:spLocks noChangeShapeType="1"/>
          </p:cNvSpPr>
          <p:nvPr/>
        </p:nvSpPr>
        <p:spPr bwMode="auto">
          <a:xfrm>
            <a:off x="6168643" y="1611966"/>
            <a:ext cx="1890624" cy="0"/>
          </a:xfrm>
          <a:prstGeom prst="line">
            <a:avLst/>
          </a:prstGeom>
          <a:noFill/>
          <a:ln w="38100">
            <a:solidFill>
              <a:srgbClr val="CC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>
            <a:off x="1271464" y="2132856"/>
            <a:ext cx="3186250" cy="0"/>
          </a:xfrm>
          <a:prstGeom prst="line">
            <a:avLst/>
          </a:prstGeom>
          <a:noFill/>
          <a:ln w="38100">
            <a:solidFill>
              <a:srgbClr val="CC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1968500" y="5877560"/>
            <a:ext cx="5087620" cy="26035"/>
          </a:xfrm>
          <a:prstGeom prst="line">
            <a:avLst/>
          </a:prstGeom>
          <a:noFill/>
          <a:ln w="38100">
            <a:solidFill>
              <a:srgbClr val="CC00FF"/>
            </a:solidFill>
            <a:round/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188595"/>
            <a:ext cx="916940" cy="916940"/>
          </a:xfrm>
          <a:prstGeom prst="rect">
            <a:avLst/>
          </a:prstGeom>
        </p:spPr>
      </p:pic>
      <p:sp>
        <p:nvSpPr>
          <p:cNvPr id="5" name="Line 11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5827395" y="3501390"/>
            <a:ext cx="2293620" cy="12065"/>
          </a:xfrm>
          <a:prstGeom prst="line">
            <a:avLst/>
          </a:prstGeom>
          <a:noFill/>
          <a:ln w="38100">
            <a:solidFill>
              <a:srgbClr val="CC00FF"/>
            </a:solidFill>
            <a:round/>
          </a:ln>
          <a:effectLst/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6" name="Line 3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5907405" y="4001135"/>
            <a:ext cx="2082165" cy="3810"/>
          </a:xfrm>
          <a:prstGeom prst="line">
            <a:avLst/>
          </a:prstGeom>
          <a:noFill/>
          <a:ln w="41275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7" name="Line 3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1324610" y="4437380"/>
            <a:ext cx="4773295" cy="41910"/>
          </a:xfrm>
          <a:prstGeom prst="line">
            <a:avLst/>
          </a:prstGeom>
          <a:noFill/>
          <a:ln w="41275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528435" y="1901351"/>
            <a:ext cx="477520" cy="740723"/>
          </a:xfrm>
          <a:prstGeom prst="ellipse">
            <a:avLst/>
          </a:prstGeom>
          <a:noFill/>
          <a:ln w="38100" algn="ctr">
            <a:solidFill>
              <a:srgbClr val="009900"/>
            </a:solidFill>
            <a:round/>
          </a:ln>
          <a:effectLst/>
        </p:spPr>
        <p:txBody>
          <a:bodyPr wrap="square" anchor="ctr">
            <a:spAutoFit/>
          </a:bodyPr>
          <a:p>
            <a:endParaRPr lang="zh-CN" altLang="en-US"/>
          </a:p>
        </p:txBody>
      </p:sp>
      <p:sp>
        <p:nvSpPr>
          <p:cNvPr id="9" name="Oval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439920" y="3881755"/>
            <a:ext cx="377190" cy="549910"/>
          </a:xfrm>
          <a:prstGeom prst="ellipse">
            <a:avLst/>
          </a:prstGeom>
          <a:noFill/>
          <a:ln w="38100" algn="ctr">
            <a:solidFill>
              <a:srgbClr val="009900"/>
            </a:solidFill>
            <a:round/>
          </a:ln>
          <a:effectLst/>
        </p:spPr>
        <p:txBody>
          <a:bodyPr wrap="square" anchor="ctr">
            <a:noAutofit/>
          </a:bodyPr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56455" y="4402455"/>
            <a:ext cx="418465" cy="529590"/>
          </a:xfrm>
          <a:prstGeom prst="ellipse">
            <a:avLst/>
          </a:prstGeom>
          <a:noFill/>
          <a:ln w="38100" algn="ctr">
            <a:solidFill>
              <a:srgbClr val="009900"/>
            </a:solidFill>
            <a:round/>
          </a:ln>
          <a:effectLst/>
        </p:spPr>
        <p:txBody>
          <a:bodyPr wrap="square" anchor="ctr">
            <a:noAutofit/>
          </a:bodyPr>
          <a:p>
            <a:endParaRPr lang="zh-CN" altLang="en-US"/>
          </a:p>
        </p:txBody>
      </p:sp>
      <p:sp>
        <p:nvSpPr>
          <p:cNvPr id="71684" name="Text Box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324610" y="260350"/>
            <a:ext cx="1102614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to the conversation.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Section A 2d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>
                  <p14:trim st="6583.000000"/>
                </p14:media>
              </p:ext>
            </p:extLst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06" y="279446"/>
            <a:ext cx="833481" cy="7982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36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Text Box 5"/>
          <p:cNvSpPr txBox="1">
            <a:spLocks noChangeArrowheads="1"/>
          </p:cNvSpPr>
          <p:nvPr/>
        </p:nvSpPr>
        <p:spPr bwMode="auto">
          <a:xfrm>
            <a:off x="551384" y="2132856"/>
            <a:ext cx="10848527" cy="18651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You will hold a party next Sunday. Where will you have the party? What should you prepare for it?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Make a conversation with your partner.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09" y="836712"/>
            <a:ext cx="3880582" cy="1058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511" y="4149080"/>
            <a:ext cx="3600400" cy="25980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7" y="3912107"/>
            <a:ext cx="4930448" cy="1559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32656"/>
            <a:ext cx="7776864" cy="194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996952"/>
            <a:ext cx="3645023" cy="3645023"/>
          </a:xfrm>
          <a:prstGeom prst="rect">
            <a:avLst/>
          </a:prstGeom>
        </p:spPr>
      </p:pic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441114" y="1844824"/>
            <a:ext cx="5366854" cy="1791221"/>
          </a:xfrm>
          <a:prstGeom prst="wedgeRoundRectCallout">
            <a:avLst>
              <a:gd name="adj1" fmla="val 33506"/>
              <a:gd name="adj2" fmla="val 68139"/>
              <a:gd name="adj3" fmla="val 16667"/>
            </a:avLst>
          </a:prstGeom>
          <a:noFill/>
          <a:ln w="25400" algn="ctr">
            <a:solidFill>
              <a:srgbClr val="FF6600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Hey, ... For the party next Sunday, should we ask people to …?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8400256" y="3212977"/>
            <a:ext cx="1440656" cy="576064"/>
          </a:xfrm>
          <a:prstGeom prst="wedgeRoundRectCallout">
            <a:avLst>
              <a:gd name="adj1" fmla="val -47713"/>
              <a:gd name="adj2" fmla="val 81764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No, 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3377158" y="828002"/>
            <a:ext cx="559916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Role-play the conversation.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圆角矩形标注 7"/>
          <p:cNvSpPr>
            <a:spLocks noChangeArrowheads="1"/>
          </p:cNvSpPr>
          <p:nvPr/>
        </p:nvSpPr>
        <p:spPr bwMode="auto">
          <a:xfrm>
            <a:off x="3575720" y="4653136"/>
            <a:ext cx="969850" cy="576411"/>
          </a:xfrm>
          <a:prstGeom prst="wedgeRoundRectCallout">
            <a:avLst>
              <a:gd name="adj1" fmla="val 58099"/>
              <a:gd name="adj2" fmla="val -78133"/>
              <a:gd name="adj3" fmla="val 16667"/>
            </a:avLst>
          </a:prstGeom>
          <a:noFill/>
          <a:ln w="25400" algn="ctr">
            <a:solidFill>
              <a:srgbClr val="FF6600"/>
            </a:solidFill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407368" y="1284893"/>
            <a:ext cx="11017224" cy="2448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1325" indent="-441325" eaLnBrk="0" hangingPunct="0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en-US" altLang="zh-CN" b="1" dirty="0" smtClean="0"/>
              <a:t> </a:t>
            </a:r>
            <a:r>
              <a:rPr lang="en-US" altLang="zh-CN" b="1" dirty="0"/>
              <a:t>Yes, the games will be more ________ (excite), too.    </a:t>
            </a:r>
            <a:endParaRPr lang="en-US" altLang="zh-CN" b="1" dirty="0"/>
          </a:p>
          <a:p>
            <a:pPr marL="441325" indent="-441325" eaLnBrk="0" hangingPunct="0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 smtClean="0"/>
              <a:t>对，（那样的话）游戏也会更加有趣。</a:t>
            </a:r>
            <a:r>
              <a:rPr lang="en-US" altLang="zh-CN" b="1" dirty="0" smtClean="0">
                <a:solidFill>
                  <a:srgbClr val="FF0000"/>
                </a:solidFill>
              </a:rPr>
              <a:t>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441325" indent="-441325" eaLnBrk="0" hangingPunct="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  exciting  </a:t>
            </a:r>
            <a:r>
              <a:rPr lang="en-US" altLang="zh-CN" b="1" i="1" dirty="0">
                <a:solidFill>
                  <a:srgbClr val="FF0000"/>
                </a:solidFill>
              </a:rPr>
              <a:t>adj</a:t>
            </a:r>
            <a:r>
              <a:rPr lang="en-US" altLang="zh-CN" b="1" dirty="0">
                <a:solidFill>
                  <a:srgbClr val="FF0000"/>
                </a:solidFill>
              </a:rPr>
              <a:t>. </a:t>
            </a:r>
            <a:r>
              <a:rPr lang="zh-CN" altLang="en-US" b="1" dirty="0">
                <a:solidFill>
                  <a:srgbClr val="FF0000"/>
                </a:solidFill>
              </a:rPr>
              <a:t>令人兴奋的、令人激动的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441325" indent="-441325" eaLnBrk="0" hangingPunct="0">
              <a:lnSpc>
                <a:spcPct val="120000"/>
              </a:lnSpc>
            </a:pPr>
            <a:r>
              <a:rPr lang="en-US" altLang="zh-CN" b="1" dirty="0"/>
              <a:t>    e.g. The movie has an </a:t>
            </a:r>
            <a:r>
              <a:rPr lang="en-US" altLang="zh-CN" b="1" dirty="0">
                <a:solidFill>
                  <a:srgbClr val="FF0000"/>
                </a:solidFill>
              </a:rPr>
              <a:t>exciting </a:t>
            </a:r>
            <a:r>
              <a:rPr lang="en-US" altLang="zh-CN" b="1" dirty="0"/>
              <a:t>opening. </a:t>
            </a:r>
            <a:endParaRPr lang="zh-CN" altLang="en-US" b="1" dirty="0"/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5663952" y="1296690"/>
            <a:ext cx="1552028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exciting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37856" y="3970948"/>
            <a:ext cx="9288710" cy="2456057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exciting 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adj. </a:t>
            </a:r>
            <a:r>
              <a:rPr lang="zh-CN" altLang="en-US" b="1" dirty="0" smtClean="0">
                <a:solidFill>
                  <a:srgbClr val="FF0000"/>
                </a:solidFill>
              </a:rPr>
              <a:t>令人</a:t>
            </a:r>
            <a:r>
              <a:rPr lang="zh-CN" altLang="en-US" b="1" dirty="0">
                <a:solidFill>
                  <a:srgbClr val="FF0000"/>
                </a:solidFill>
              </a:rPr>
              <a:t>感到兴奋的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zh-CN" altLang="en-US" b="1" dirty="0" smtClean="0"/>
              <a:t>常修饰</a:t>
            </a:r>
            <a:r>
              <a:rPr lang="zh-CN" altLang="en-US" b="1" dirty="0" smtClean="0">
                <a:solidFill>
                  <a:srgbClr val="FF0000"/>
                </a:solidFill>
              </a:rPr>
              <a:t>物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事件；</a:t>
            </a:r>
            <a:endParaRPr lang="zh-CN" altLang="en-US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excited 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adj.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对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  <a:r>
              <a:rPr lang="zh-CN" altLang="en-US" b="1" dirty="0">
                <a:solidFill>
                  <a:srgbClr val="FF0000"/>
                </a:solidFill>
              </a:rPr>
              <a:t>感到兴奋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zh-CN" altLang="en-US" b="1" dirty="0" smtClean="0"/>
              <a:t>常修饰</a:t>
            </a:r>
            <a:r>
              <a:rPr lang="zh-CN" altLang="en-US" b="1" dirty="0" smtClean="0">
                <a:solidFill>
                  <a:srgbClr val="FF0000"/>
                </a:solidFill>
              </a:rPr>
              <a:t>是人</a:t>
            </a:r>
            <a:r>
              <a:rPr lang="zh-CN" altLang="en-US" b="1" dirty="0">
                <a:solidFill>
                  <a:srgbClr val="FF0000"/>
                </a:solidFill>
              </a:rPr>
              <a:t>。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e.g. Are </a:t>
            </a:r>
            <a:r>
              <a:rPr lang="en-US" altLang="zh-CN" b="1" dirty="0"/>
              <a:t>you </a:t>
            </a:r>
            <a:r>
              <a:rPr lang="en-US" altLang="zh-CN" b="1" dirty="0" smtClean="0"/>
              <a:t>excited </a:t>
            </a:r>
            <a:r>
              <a:rPr lang="en-US" altLang="zh-CN" b="1" dirty="0" smtClean="0"/>
              <a:t>about </a:t>
            </a:r>
            <a:r>
              <a:rPr lang="en-US" altLang="zh-CN" b="1" dirty="0"/>
              <a:t>going to Beijing? 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 </a:t>
            </a:r>
            <a:r>
              <a:rPr lang="zh-CN" altLang="en-US" b="1" dirty="0" smtClean="0"/>
              <a:t>      </a:t>
            </a:r>
            <a:r>
              <a:rPr lang="en-US" altLang="zh-CN" b="1" dirty="0" smtClean="0"/>
              <a:t>He </a:t>
            </a:r>
            <a:r>
              <a:rPr lang="en-US" altLang="zh-CN" b="1" dirty="0"/>
              <a:t>told us an </a:t>
            </a:r>
            <a:r>
              <a:rPr lang="en-US" altLang="zh-CN" b="1" dirty="0" smtClean="0"/>
              <a:t>exciting </a:t>
            </a:r>
            <a:r>
              <a:rPr lang="en-US" altLang="zh-CN" b="1" dirty="0" smtClean="0"/>
              <a:t>story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yesterday</a:t>
            </a:r>
            <a:r>
              <a:rPr lang="en-US" altLang="zh-CN" b="1" dirty="0"/>
              <a:t>.   </a:t>
            </a:r>
            <a:endParaRPr lang="en-US" altLang="zh-CN" b="1" dirty="0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44941" y="4725144"/>
            <a:ext cx="1654620" cy="15696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exciting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0000FF"/>
                </a:solidFill>
              </a:rPr>
              <a:t>&amp;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excited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0" r="13083"/>
          <a:stretch>
            <a:fillRect/>
          </a:stretch>
        </p:blipFill>
        <p:spPr>
          <a:xfrm>
            <a:off x="644941" y="3824045"/>
            <a:ext cx="1800200" cy="7901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19" y="66271"/>
            <a:ext cx="6584711" cy="1284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/>
      <p:bldP spid="4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8105" y="1279933"/>
            <a:ext cx="4104456" cy="518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</a:pPr>
            <a:r>
              <a:rPr lang="zh-CN" altLang="zh-CN" b="1" dirty="0" smtClean="0"/>
              <a:t>去</a:t>
            </a:r>
            <a:r>
              <a:rPr lang="zh-CN" altLang="zh-CN" b="1" dirty="0"/>
              <a:t>参加聚会</a:t>
            </a:r>
            <a:endParaRPr lang="zh-CN" altLang="zh-CN" b="1" dirty="0"/>
          </a:p>
          <a:p>
            <a:pPr algn="r">
              <a:lnSpc>
                <a:spcPct val="115000"/>
              </a:lnSpc>
            </a:pPr>
            <a:r>
              <a:rPr lang="zh-CN" altLang="zh-CN" b="1" dirty="0" smtClean="0"/>
              <a:t>玩</a:t>
            </a:r>
            <a:r>
              <a:rPr lang="zh-CN" altLang="zh-CN" b="1" dirty="0"/>
              <a:t>得开心</a:t>
            </a:r>
            <a:endParaRPr lang="zh-CN" altLang="zh-CN" b="1" dirty="0"/>
          </a:p>
          <a:p>
            <a:pPr algn="r">
              <a:lnSpc>
                <a:spcPct val="115000"/>
              </a:lnSpc>
            </a:pPr>
            <a:r>
              <a:rPr lang="zh-CN" altLang="zh-CN" b="1" dirty="0" smtClean="0"/>
              <a:t>订</a:t>
            </a:r>
            <a:r>
              <a:rPr lang="zh-CN" altLang="zh-CN" b="1" dirty="0"/>
              <a:t>餐</a:t>
            </a:r>
            <a:endParaRPr lang="zh-CN" altLang="zh-CN" b="1" dirty="0"/>
          </a:p>
          <a:p>
            <a:pPr algn="r">
              <a:lnSpc>
                <a:spcPct val="115000"/>
              </a:lnSpc>
            </a:pPr>
            <a:r>
              <a:rPr lang="zh-CN" altLang="zh-CN" b="1" dirty="0" smtClean="0"/>
              <a:t>看</a:t>
            </a:r>
            <a:r>
              <a:rPr lang="zh-CN" altLang="zh-CN" b="1" dirty="0"/>
              <a:t>录像</a:t>
            </a:r>
            <a:endParaRPr lang="zh-CN" altLang="zh-CN" b="1" dirty="0"/>
          </a:p>
          <a:p>
            <a:pPr algn="r">
              <a:lnSpc>
                <a:spcPct val="115000"/>
              </a:lnSpc>
            </a:pPr>
            <a:r>
              <a:rPr lang="zh-CN" altLang="zh-CN" b="1" dirty="0" smtClean="0"/>
              <a:t>待</a:t>
            </a:r>
            <a:r>
              <a:rPr lang="zh-CN" altLang="zh-CN" b="1" dirty="0"/>
              <a:t>在家</a:t>
            </a:r>
            <a:endParaRPr lang="en-US" altLang="zh-CN" b="1" dirty="0"/>
          </a:p>
          <a:p>
            <a:pPr algn="r">
              <a:lnSpc>
                <a:spcPct val="115000"/>
              </a:lnSpc>
            </a:pPr>
            <a:r>
              <a:rPr lang="zh-CN" altLang="zh-CN" b="1" dirty="0" smtClean="0"/>
              <a:t>一半</a:t>
            </a:r>
            <a:r>
              <a:rPr lang="zh-CN" altLang="zh-CN" b="1" dirty="0"/>
              <a:t>的学生</a:t>
            </a:r>
            <a:endParaRPr lang="zh-CN" altLang="zh-CN" b="1" dirty="0"/>
          </a:p>
          <a:p>
            <a:pPr algn="r">
              <a:lnSpc>
                <a:spcPct val="115000"/>
              </a:lnSpc>
            </a:pPr>
            <a:r>
              <a:rPr lang="zh-CN" altLang="zh-CN" b="1" dirty="0" smtClean="0"/>
              <a:t>班会</a:t>
            </a:r>
            <a:endParaRPr lang="zh-CN" altLang="zh-CN" b="1" dirty="0"/>
          </a:p>
          <a:p>
            <a:pPr algn="r">
              <a:lnSpc>
                <a:spcPct val="115000"/>
              </a:lnSpc>
            </a:pPr>
            <a:r>
              <a:rPr lang="zh-CN" altLang="zh-CN" b="1" dirty="0" smtClean="0"/>
              <a:t>炸</a:t>
            </a:r>
            <a:r>
              <a:rPr lang="zh-CN" altLang="zh-CN" b="1" dirty="0"/>
              <a:t>土豆片；炸薯条</a:t>
            </a:r>
            <a:endParaRPr lang="zh-CN" altLang="zh-CN" b="1" dirty="0"/>
          </a:p>
          <a:p>
            <a:pPr algn="r">
              <a:lnSpc>
                <a:spcPct val="115000"/>
              </a:lnSpc>
            </a:pPr>
            <a:r>
              <a:rPr lang="zh-CN" altLang="zh-CN" b="1" dirty="0" smtClean="0"/>
              <a:t>叫</a:t>
            </a:r>
            <a:r>
              <a:rPr lang="zh-CN" altLang="zh-CN" b="1" dirty="0"/>
              <a:t>某人做某事</a:t>
            </a:r>
            <a:endParaRPr lang="zh-CN" altLang="zh-CN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15" y="404664"/>
            <a:ext cx="3164770" cy="9705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12024" y="1270562"/>
            <a:ext cx="4608512" cy="518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go to the party 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have </a:t>
            </a:r>
            <a:r>
              <a:rPr lang="en-US" altLang="zh-CN" b="1" dirty="0">
                <a:solidFill>
                  <a:srgbClr val="FF0000"/>
                </a:solidFill>
              </a:rPr>
              <a:t>a great time 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order </a:t>
            </a:r>
            <a:r>
              <a:rPr lang="en-US" altLang="zh-CN" b="1" dirty="0">
                <a:solidFill>
                  <a:srgbClr val="FF0000"/>
                </a:solidFill>
              </a:rPr>
              <a:t>food </a:t>
            </a:r>
            <a:endParaRPr lang="zh-CN" altLang="zh-CN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watch a video </a:t>
            </a:r>
            <a:endParaRPr lang="zh-CN" altLang="zh-CN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stay at home 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half the class 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class </a:t>
            </a:r>
            <a:r>
              <a:rPr lang="en-US" altLang="zh-CN" b="1" dirty="0">
                <a:solidFill>
                  <a:srgbClr val="FF0000"/>
                </a:solidFill>
              </a:rPr>
              <a:t>meeting </a:t>
            </a:r>
            <a:endParaRPr lang="zh-CN" altLang="zh-CN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potato chips 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ask </a:t>
            </a:r>
            <a:r>
              <a:rPr lang="en-US" altLang="zh-CN" b="1" dirty="0">
                <a:solidFill>
                  <a:srgbClr val="FF0000"/>
                </a:solidFill>
              </a:rPr>
              <a:t>sb. to do </a:t>
            </a:r>
            <a:r>
              <a:rPr lang="en-US" altLang="zh-CN" b="1" dirty="0" err="1">
                <a:solidFill>
                  <a:srgbClr val="FF0000"/>
                </a:solidFill>
              </a:rPr>
              <a:t>sth</a:t>
            </a:r>
            <a:r>
              <a:rPr lang="en-US" altLang="zh-CN" b="1" dirty="0">
                <a:solidFill>
                  <a:srgbClr val="FF0000"/>
                </a:solidFill>
              </a:rPr>
              <a:t>.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3" name="Rectangle 3"/>
          <p:cNvSpPr>
            <a:spLocks noChangeArrowheads="1"/>
          </p:cNvSpPr>
          <p:nvPr/>
        </p:nvSpPr>
        <p:spPr bwMode="auto">
          <a:xfrm>
            <a:off x="1631504" y="1772816"/>
            <a:ext cx="9865468" cy="235756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/>
              <a:t>I think I</a:t>
            </a:r>
            <a:r>
              <a:rPr lang="en-US" altLang="zh-CN" b="1" dirty="0">
                <a:solidFill>
                  <a:srgbClr val="FF0000"/>
                </a:solidFill>
              </a:rPr>
              <a:t>’ll</a:t>
            </a:r>
            <a:r>
              <a:rPr lang="en-US" altLang="zh-CN" b="1" dirty="0">
                <a:solidFill>
                  <a:srgbClr val="FF00FF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take </a:t>
            </a:r>
            <a:r>
              <a:rPr lang="en-US" altLang="zh-CN" b="1" dirty="0"/>
              <a:t>the bus to the party.</a:t>
            </a:r>
            <a:endParaRPr lang="en-US" altLang="zh-CN" b="1" dirty="0"/>
          </a:p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If</a:t>
            </a:r>
            <a:r>
              <a:rPr lang="en-US" altLang="zh-CN" b="1" dirty="0"/>
              <a:t> you do, you</a:t>
            </a:r>
            <a:r>
              <a:rPr lang="en-US" altLang="zh-CN" b="1" dirty="0">
                <a:solidFill>
                  <a:srgbClr val="FF0000"/>
                </a:solidFill>
              </a:rPr>
              <a:t>’ll</a:t>
            </a:r>
            <a:r>
              <a:rPr lang="en-US" altLang="zh-CN" b="1" dirty="0"/>
              <a:t> be late.</a:t>
            </a:r>
            <a:endParaRPr lang="en-US" altLang="zh-CN" b="1" dirty="0"/>
          </a:p>
          <a:p>
            <a:pPr>
              <a:lnSpc>
                <a:spcPct val="115000"/>
              </a:lnSpc>
            </a:pPr>
            <a:r>
              <a:rPr lang="en-US" altLang="zh-CN" b="1" dirty="0"/>
              <a:t>What </a:t>
            </a:r>
            <a:r>
              <a:rPr lang="en-US" altLang="zh-CN" b="1" dirty="0">
                <a:solidFill>
                  <a:srgbClr val="FF0000"/>
                </a:solidFill>
              </a:rPr>
              <a:t>will</a:t>
            </a:r>
            <a:r>
              <a:rPr lang="en-US" altLang="zh-CN" b="1" dirty="0"/>
              <a:t> happen if they </a:t>
            </a:r>
            <a:r>
              <a:rPr lang="en-US" altLang="zh-CN" b="1" dirty="0">
                <a:solidFill>
                  <a:srgbClr val="FF0000"/>
                </a:solidFill>
              </a:rPr>
              <a:t>have </a:t>
            </a:r>
            <a:r>
              <a:rPr lang="en-US" altLang="zh-CN" b="1" dirty="0"/>
              <a:t>the party tomorrow?</a:t>
            </a:r>
            <a:endParaRPr lang="en-US" altLang="zh-CN" b="1" dirty="0"/>
          </a:p>
          <a:p>
            <a:pPr>
              <a:lnSpc>
                <a:spcPct val="115000"/>
              </a:lnSpc>
            </a:pPr>
            <a:r>
              <a:rPr lang="en-US" altLang="zh-CN" b="1" dirty="0"/>
              <a:t>When is </a:t>
            </a:r>
            <a:r>
              <a:rPr lang="en-US" altLang="zh-CN" b="1" dirty="0">
                <a:solidFill>
                  <a:srgbClr val="FF0000"/>
                </a:solidFill>
              </a:rPr>
              <a:t>a good time to </a:t>
            </a:r>
            <a:r>
              <a:rPr lang="en-US" altLang="zh-CN" b="1" dirty="0"/>
              <a:t>have the party?</a:t>
            </a:r>
            <a:endParaRPr lang="zh-CN" altLang="en-US" b="1" dirty="0">
              <a:solidFill>
                <a:srgbClr val="66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35360" y="1549359"/>
            <a:ext cx="1144927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Ⅰ. </a:t>
            </a:r>
            <a:r>
              <a:rPr lang="zh-CN" altLang="en-US" b="1" dirty="0">
                <a:solidFill>
                  <a:srgbClr val="3333FF"/>
                </a:solidFill>
                <a:cs typeface="Times New Roman" panose="02020603050405020304" pitchFamily="18" charset="0"/>
              </a:rPr>
              <a:t>根据语境及所给首字母提示，补全所缺单词</a:t>
            </a:r>
            <a:r>
              <a:rPr lang="zh-CN" altLang="en-US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cs typeface="Times New Roman" panose="02020603050405020304" pitchFamily="18" charset="0"/>
              </a:rPr>
              <a:t>. We will have a </a:t>
            </a:r>
            <a:r>
              <a:rPr lang="en-US" altLang="zh-CN" b="1" u="sng" dirty="0">
                <a:cs typeface="Times New Roman" panose="02020603050405020304" pitchFamily="18" charset="0"/>
              </a:rPr>
              <a:t>m              </a:t>
            </a:r>
            <a:r>
              <a:rPr lang="en-US" altLang="zh-CN" b="1" dirty="0">
                <a:cs typeface="Times New Roman" panose="02020603050405020304" pitchFamily="18" charset="0"/>
              </a:rPr>
              <a:t> to discuss these problems.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—I’d like to eat a piece of milk </a:t>
            </a:r>
            <a:r>
              <a:rPr lang="en-US" altLang="zh-CN" b="1" u="sng" dirty="0">
                <a:cs typeface="Times New Roman" panose="02020603050405020304" pitchFamily="18" charset="0"/>
              </a:rPr>
              <a:t>c              </a:t>
            </a:r>
            <a:r>
              <a:rPr lang="en-US" altLang="zh-CN" b="1" dirty="0">
                <a:cs typeface="Times New Roman" panose="02020603050405020304" pitchFamily="18" charset="0"/>
              </a:rPr>
              <a:t>. What about you</a:t>
            </a:r>
            <a:r>
              <a:rPr lang="en-US" altLang="zh-CN" b="1" dirty="0" smtClean="0">
                <a:cs typeface="Times New Roman" panose="02020603050405020304" pitchFamily="18" charset="0"/>
              </a:rPr>
              <a:t>?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—  No</a:t>
            </a:r>
            <a:r>
              <a:rPr lang="en-US" altLang="zh-CN" b="1" dirty="0">
                <a:cs typeface="Times New Roman" panose="02020603050405020304" pitchFamily="18" charset="0"/>
              </a:rPr>
              <a:t>, thanks. I think it’s too sweet (</a:t>
            </a:r>
            <a:r>
              <a:rPr lang="zh-CN" altLang="en-US" b="1" dirty="0">
                <a:cs typeface="Times New Roman" panose="02020603050405020304" pitchFamily="18" charset="0"/>
              </a:rPr>
              <a:t>甜的</a:t>
            </a:r>
            <a:r>
              <a:rPr lang="en-US" altLang="zh-CN" b="1" dirty="0">
                <a:cs typeface="Times New Roman" panose="02020603050405020304" pitchFamily="18" charset="0"/>
              </a:rPr>
              <a:t>).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Jenny </a:t>
            </a:r>
            <a:r>
              <a:rPr lang="en-US" altLang="zh-CN" b="1" u="sng" dirty="0">
                <a:cs typeface="Times New Roman" panose="02020603050405020304" pitchFamily="18" charset="0"/>
              </a:rPr>
              <a:t>o              </a:t>
            </a:r>
            <a:r>
              <a:rPr lang="en-US" altLang="zh-CN" b="1" dirty="0">
                <a:cs typeface="Times New Roman" panose="02020603050405020304" pitchFamily="18" charset="0"/>
              </a:rPr>
              <a:t> that party. She asked her friends to come and bought some food and drinks.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4. Let’s go to Helen’s home tonight and watch the </a:t>
            </a:r>
            <a:r>
              <a:rPr lang="en-US" altLang="zh-CN" b="1" u="sng" dirty="0">
                <a:cs typeface="Times New Roman" panose="02020603050405020304" pitchFamily="18" charset="0"/>
              </a:rPr>
              <a:t>v              </a:t>
            </a:r>
            <a:r>
              <a:rPr lang="en-US" altLang="zh-CN" b="1" dirty="0">
                <a:cs typeface="Times New Roman" panose="02020603050405020304" pitchFamily="18" charset="0"/>
              </a:rPr>
              <a:t> of her wedding (</a:t>
            </a:r>
            <a:r>
              <a:rPr lang="zh-CN" altLang="en-US" b="1" dirty="0">
                <a:cs typeface="Times New Roman" panose="02020603050405020304" pitchFamily="18" charset="0"/>
              </a:rPr>
              <a:t>婚礼</a:t>
            </a:r>
            <a:r>
              <a:rPr lang="en-US" altLang="zh-CN" b="1" dirty="0">
                <a:cs typeface="Times New Roman" panose="02020603050405020304" pitchFamily="18" charset="0"/>
              </a:rPr>
              <a:t>).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88640"/>
            <a:ext cx="5400601" cy="16561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59696" y="2165915"/>
            <a:ext cx="180020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meeting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68008" y="2745736"/>
            <a:ext cx="230425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chocolate 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47528" y="3925895"/>
            <a:ext cx="208823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organized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97744" y="5074554"/>
            <a:ext cx="1973376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video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7368" y="476672"/>
            <a:ext cx="11233248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Ⅱ. </a:t>
            </a:r>
            <a:r>
              <a:rPr lang="zh-CN" altLang="en-US" b="1" dirty="0">
                <a:solidFill>
                  <a:srgbClr val="3333FF"/>
                </a:solidFill>
                <a:cs typeface="Times New Roman" panose="02020603050405020304" pitchFamily="18" charset="0"/>
              </a:rPr>
              <a:t>根据句意及所给汉语提示，写出所缺内容，每空一词</a:t>
            </a:r>
            <a:r>
              <a:rPr lang="zh-CN" altLang="en-US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1. They had _______ _______(</a:t>
            </a:r>
            <a:r>
              <a:rPr lang="zh-CN" altLang="en-US" b="1" dirty="0">
                <a:cs typeface="Times New Roman" panose="02020603050405020304" pitchFamily="18" charset="0"/>
              </a:rPr>
              <a:t>炸薯条</a:t>
            </a:r>
            <a:r>
              <a:rPr lang="en-US" altLang="zh-CN" b="1" dirty="0">
                <a:cs typeface="Times New Roman" panose="02020603050405020304" pitchFamily="18" charset="0"/>
              </a:rPr>
              <a:t>), drinks and cakes at the party.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_______ _______ _______(</a:t>
            </a:r>
            <a:r>
              <a:rPr lang="zh-CN" altLang="en-US" b="1" dirty="0">
                <a:cs typeface="Times New Roman" panose="02020603050405020304" pitchFamily="18" charset="0"/>
              </a:rPr>
              <a:t>一半的学生</a:t>
            </a:r>
            <a:r>
              <a:rPr lang="en-US" altLang="zh-CN" b="1" dirty="0">
                <a:cs typeface="Times New Roman" panose="02020603050405020304" pitchFamily="18" charset="0"/>
              </a:rPr>
              <a:t>) did well in the spelling test yesterday.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We can’t _______ _______(</a:t>
            </a:r>
            <a:r>
              <a:rPr lang="zh-CN" altLang="en-US" b="1" dirty="0">
                <a:cs typeface="Times New Roman" panose="02020603050405020304" pitchFamily="18" charset="0"/>
              </a:rPr>
              <a:t>穿牛仔裤</a:t>
            </a:r>
            <a:r>
              <a:rPr lang="en-US" altLang="zh-CN" b="1" dirty="0">
                <a:cs typeface="Times New Roman" panose="02020603050405020304" pitchFamily="18" charset="0"/>
              </a:rPr>
              <a:t>) at work.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4. Now many people like to _______ _______(</a:t>
            </a:r>
            <a:r>
              <a:rPr lang="zh-CN" altLang="en-US" b="1" dirty="0">
                <a:cs typeface="Times New Roman" panose="02020603050405020304" pitchFamily="18" charset="0"/>
              </a:rPr>
              <a:t>订餐</a:t>
            </a:r>
            <a:r>
              <a:rPr lang="en-US" altLang="zh-CN" b="1" dirty="0">
                <a:cs typeface="Times New Roman" panose="02020603050405020304" pitchFamily="18" charset="0"/>
              </a:rPr>
              <a:t>) online. It can save a lot of time.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5. You’re never _______ _______ _______ _______(</a:t>
            </a:r>
            <a:r>
              <a:rPr lang="zh-CN" altLang="en-US" b="1" dirty="0">
                <a:cs typeface="Times New Roman" panose="02020603050405020304" pitchFamily="18" charset="0"/>
              </a:rPr>
              <a:t>太老而不能学习</a:t>
            </a:r>
            <a:r>
              <a:rPr lang="en-US" altLang="zh-CN" b="1" dirty="0">
                <a:cs typeface="Times New Roman" panose="02020603050405020304" pitchFamily="18" charset="0"/>
              </a:rPr>
              <a:t>).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27513" y="1089411"/>
            <a:ext cx="348042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potato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chips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9456" y="2276872"/>
            <a:ext cx="446449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Half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the         class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 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56399" y="3429000"/>
            <a:ext cx="348042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wear       jeans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58292" y="4044643"/>
            <a:ext cx="348042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order    food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 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5720" y="5240446"/>
            <a:ext cx="5820642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too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old          to         learn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664" y="160413"/>
            <a:ext cx="12025336" cy="65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46405" indent="-446405" eaLnBrk="0" hangingPunct="0">
              <a:lnSpc>
                <a:spcPct val="110000"/>
              </a:lnSpc>
            </a:pPr>
            <a:r>
              <a:rPr lang="zh-CN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Ⅲ</a:t>
            </a:r>
            <a:r>
              <a:rPr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. </a:t>
            </a:r>
            <a:r>
              <a:rPr lang="zh-CN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根据对话内容，从方框中选择恰当的选项补全对话，其中有</a:t>
            </a:r>
            <a:r>
              <a:rPr lang="zh-CN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两</a:t>
            </a: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  </a:t>
            </a:r>
            <a:endParaRPr lang="en-US" altLang="zh-CN" b="1" dirty="0" smtClean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10000"/>
              </a:lnSpc>
            </a:pPr>
            <a:r>
              <a:rPr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      </a:t>
            </a:r>
            <a:r>
              <a:rPr lang="zh-CN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项</a:t>
            </a:r>
            <a:r>
              <a:rPr lang="zh-CN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多余</a:t>
            </a:r>
            <a:r>
              <a:rPr lang="zh-CN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 marL="890905" indent="-446405" eaLnBrk="0" hangingPunct="0">
              <a:lnSpc>
                <a:spcPct val="110000"/>
              </a:lnSpc>
            </a:pP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890905" indent="-446405" eaLnBrk="0" hangingPunct="0">
              <a:lnSpc>
                <a:spcPct val="110000"/>
              </a:lnSpc>
            </a:pPr>
            <a:r>
              <a:rPr lang="en-US" altLang="zh-CN" sz="3000" b="1" dirty="0" smtClean="0">
                <a:cs typeface="Times New Roman" panose="02020603050405020304" pitchFamily="18" charset="0"/>
              </a:rPr>
              <a:t>A</a:t>
            </a:r>
            <a:r>
              <a:rPr lang="en-US" altLang="zh-CN" sz="3000" b="1" dirty="0">
                <a:cs typeface="Times New Roman" panose="02020603050405020304" pitchFamily="18" charset="0"/>
              </a:rPr>
              <a:t>: We had a great time at Nick’s home the day before yesterday. </a:t>
            </a:r>
            <a:r>
              <a:rPr lang="en-US" altLang="zh-CN" sz="3000" b="1" dirty="0" smtClean="0">
                <a:cs typeface="Times New Roman" panose="02020603050405020304" pitchFamily="18" charset="0"/>
              </a:rPr>
              <a:t>  (</a:t>
            </a:r>
            <a:r>
              <a:rPr lang="en-US" altLang="zh-CN" sz="3000" b="1" dirty="0">
                <a:cs typeface="Times New Roman" panose="02020603050405020304" pitchFamily="18" charset="0"/>
              </a:rPr>
              <a:t>1)_______</a:t>
            </a:r>
            <a:endParaRPr lang="en-US" altLang="zh-CN" sz="3000" b="1" dirty="0">
              <a:cs typeface="Times New Roman" panose="02020603050405020304" pitchFamily="18" charset="0"/>
            </a:endParaRPr>
          </a:p>
          <a:p>
            <a:pPr marL="446405" indent="-87630" eaLnBrk="0" hangingPunct="0">
              <a:lnSpc>
                <a:spcPct val="110000"/>
              </a:lnSpc>
              <a:tabLst>
                <a:tab pos="531495" algn="l"/>
              </a:tabLst>
            </a:pPr>
            <a:r>
              <a:rPr lang="en-US" altLang="zh-CN" sz="3000" b="1" dirty="0" smtClean="0">
                <a:cs typeface="Times New Roman" panose="02020603050405020304" pitchFamily="18" charset="0"/>
              </a:rPr>
              <a:t> B</a:t>
            </a:r>
            <a:r>
              <a:rPr lang="en-US" altLang="zh-CN" sz="3000" b="1" dirty="0">
                <a:cs typeface="Times New Roman" panose="02020603050405020304" pitchFamily="18" charset="0"/>
              </a:rPr>
              <a:t>: I didn’t feel well.</a:t>
            </a:r>
            <a:endParaRPr lang="en-US" altLang="zh-CN" sz="3000" b="1" dirty="0">
              <a:cs typeface="Times New Roman" panose="02020603050405020304" pitchFamily="18" charset="0"/>
            </a:endParaRPr>
          </a:p>
          <a:p>
            <a:pPr marL="446405" indent="-87630" eaLnBrk="0" hangingPunct="0">
              <a:lnSpc>
                <a:spcPct val="110000"/>
              </a:lnSpc>
              <a:tabLst>
                <a:tab pos="531495" algn="l"/>
              </a:tabLst>
            </a:pPr>
            <a:r>
              <a:rPr lang="en-US" altLang="zh-CN" sz="3000" b="1" dirty="0" smtClean="0">
                <a:cs typeface="Times New Roman" panose="02020603050405020304" pitchFamily="18" charset="0"/>
              </a:rPr>
              <a:t> A</a:t>
            </a:r>
            <a:r>
              <a:rPr lang="en-US" altLang="zh-CN" sz="3000" b="1" dirty="0">
                <a:cs typeface="Times New Roman" panose="02020603050405020304" pitchFamily="18" charset="0"/>
              </a:rPr>
              <a:t>: (2</a:t>
            </a:r>
            <a:r>
              <a:rPr lang="en-US" altLang="zh-CN" sz="3000" b="1" dirty="0" smtClean="0">
                <a:cs typeface="Times New Roman" panose="02020603050405020304" pitchFamily="18" charset="0"/>
              </a:rPr>
              <a:t>)_______</a:t>
            </a:r>
            <a:endParaRPr lang="en-US" altLang="zh-CN" sz="3000" b="1" dirty="0" smtClean="0">
              <a:cs typeface="Times New Roman" panose="02020603050405020304" pitchFamily="18" charset="0"/>
            </a:endParaRPr>
          </a:p>
          <a:p>
            <a:pPr marL="446405" indent="-87630" eaLnBrk="0" hangingPunct="0">
              <a:lnSpc>
                <a:spcPct val="110000"/>
              </a:lnSpc>
              <a:tabLst>
                <a:tab pos="531495" algn="l"/>
              </a:tabLst>
            </a:pPr>
            <a:r>
              <a:rPr lang="en-US" altLang="zh-CN" sz="3000" b="1" dirty="0" smtClean="0">
                <a:cs typeface="Times New Roman" panose="02020603050405020304" pitchFamily="18" charset="0"/>
              </a:rPr>
              <a:t> B</a:t>
            </a:r>
            <a:r>
              <a:rPr lang="en-US" altLang="zh-CN" sz="3000" b="1" dirty="0">
                <a:cs typeface="Times New Roman" panose="02020603050405020304" pitchFamily="18" charset="0"/>
              </a:rPr>
              <a:t>: I had the flu and stayed in bed all day. I didn’t go to school </a:t>
            </a:r>
            <a:endParaRPr lang="en-US" altLang="zh-CN" sz="3000" b="1" dirty="0" smtClean="0">
              <a:cs typeface="Times New Roman" panose="02020603050405020304" pitchFamily="18" charset="0"/>
            </a:endParaRPr>
          </a:p>
          <a:p>
            <a:pPr marL="446405" indent="-87630" eaLnBrk="0" hangingPunct="0">
              <a:lnSpc>
                <a:spcPct val="110000"/>
              </a:lnSpc>
              <a:tabLst>
                <a:tab pos="531495" algn="l"/>
              </a:tabLst>
            </a:pPr>
            <a:r>
              <a:rPr lang="en-US" altLang="zh-CN" sz="3000" b="1" dirty="0">
                <a:cs typeface="Times New Roman" panose="02020603050405020304" pitchFamily="18" charset="0"/>
              </a:rPr>
              <a:t> </a:t>
            </a:r>
            <a:r>
              <a:rPr lang="en-US" altLang="zh-CN" sz="3000" b="1" dirty="0" smtClean="0">
                <a:cs typeface="Times New Roman" panose="02020603050405020304" pitchFamily="18" charset="0"/>
              </a:rPr>
              <a:t>     yesterday</a:t>
            </a:r>
            <a:r>
              <a:rPr lang="en-US" altLang="zh-CN" sz="3000" b="1" dirty="0">
                <a:cs typeface="Times New Roman" panose="02020603050405020304" pitchFamily="18" charset="0"/>
              </a:rPr>
              <a:t>.</a:t>
            </a:r>
            <a:endParaRPr lang="en-US" altLang="zh-CN" sz="3000" b="1" dirty="0"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9416" y="1340768"/>
            <a:ext cx="10261140" cy="2246769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A. How do you like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it?                   B</a:t>
            </a:r>
            <a:r>
              <a:rPr lang="en-US" altLang="zh-CN" sz="2800" b="1" dirty="0">
                <a:cs typeface="Times New Roman" panose="02020603050405020304" pitchFamily="18" charset="0"/>
              </a:rPr>
              <a:t>. Why didn’t you come?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C. Did you go to the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doctor?         D</a:t>
            </a:r>
            <a:r>
              <a:rPr lang="en-US" altLang="zh-CN" sz="2800" b="1" dirty="0">
                <a:cs typeface="Times New Roman" panose="02020603050405020304" pitchFamily="18" charset="0"/>
              </a:rPr>
              <a:t>. I believe you can make it.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E. What was wrong with you (</a:t>
            </a:r>
            <a:r>
              <a:rPr lang="zh-CN" altLang="en-US" sz="2800" b="1" dirty="0">
                <a:cs typeface="Times New Roman" panose="02020603050405020304" pitchFamily="18" charset="0"/>
              </a:rPr>
              <a:t>你哪儿不舒服</a:t>
            </a:r>
            <a:r>
              <a:rPr lang="en-US" altLang="zh-CN" sz="2800" b="1" dirty="0">
                <a:cs typeface="Times New Roman" panose="02020603050405020304" pitchFamily="18" charset="0"/>
              </a:rPr>
              <a:t>)?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F. If you don’t go to the doctor, you will get worse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G. Let me know if you have any questions about those test papers.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19536" y="4077072"/>
            <a:ext cx="72008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9536" y="5045697"/>
            <a:ext cx="72008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72922" y="2676416"/>
            <a:ext cx="1123324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46405" indent="-446405" eaLnBrk="0" hangingPunct="0">
              <a:lnSpc>
                <a:spcPct val="110000"/>
              </a:lnSpc>
            </a:pPr>
            <a:r>
              <a:rPr lang="en-US" altLang="zh-CN" sz="3000" b="1" dirty="0">
                <a:cs typeface="Times New Roman" panose="02020603050405020304" pitchFamily="18" charset="0"/>
              </a:rPr>
              <a:t>A: That is too bad. (3)_______</a:t>
            </a:r>
            <a:endParaRPr lang="en-US" altLang="zh-CN" sz="3000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10000"/>
              </a:lnSpc>
            </a:pPr>
            <a:r>
              <a:rPr lang="en-US" altLang="zh-CN" sz="3000" b="1" dirty="0">
                <a:cs typeface="Times New Roman" panose="02020603050405020304" pitchFamily="18" charset="0"/>
              </a:rPr>
              <a:t>B: No. I think I’ll be all right after staying in bed for a day.</a:t>
            </a:r>
            <a:endParaRPr lang="en-US" altLang="zh-CN" sz="3000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10000"/>
              </a:lnSpc>
            </a:pPr>
            <a:r>
              <a:rPr lang="en-US" altLang="zh-CN" sz="3000" b="1" dirty="0">
                <a:cs typeface="Times New Roman" panose="02020603050405020304" pitchFamily="18" charset="0"/>
              </a:rPr>
              <a:t>A: Oh, no. (4)_______</a:t>
            </a:r>
            <a:endParaRPr lang="en-US" altLang="zh-CN" sz="3000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10000"/>
              </a:lnSpc>
            </a:pPr>
            <a:r>
              <a:rPr lang="en-US" altLang="zh-CN" sz="3000" b="1" dirty="0">
                <a:cs typeface="Times New Roman" panose="02020603050405020304" pitchFamily="18" charset="0"/>
              </a:rPr>
              <a:t>B: Maybe you’re right. I will see the doctor this afternoon. Did you learn anything new yesterday</a:t>
            </a:r>
            <a:r>
              <a:rPr lang="en-US" altLang="zh-CN" sz="3000" b="1" dirty="0" smtClean="0">
                <a:cs typeface="Times New Roman" panose="02020603050405020304" pitchFamily="18" charset="0"/>
              </a:rPr>
              <a:t>?</a:t>
            </a:r>
            <a:endParaRPr lang="en-US" altLang="zh-CN" sz="3000" b="1" dirty="0" smtClean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10000"/>
              </a:lnSpc>
            </a:pPr>
            <a:r>
              <a:rPr lang="en-US" altLang="zh-CN" sz="3000" b="1" dirty="0">
                <a:cs typeface="Times New Roman" panose="02020603050405020304" pitchFamily="18" charset="0"/>
              </a:rPr>
              <a:t>A: No. We only took some tests. Don’t worry. (5)_______</a:t>
            </a:r>
            <a:endParaRPr lang="en-US" altLang="zh-CN" sz="3000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10000"/>
              </a:lnSpc>
            </a:pPr>
            <a:r>
              <a:rPr lang="en-US" altLang="zh-CN" sz="3000" b="1" dirty="0">
                <a:cs typeface="Times New Roman" panose="02020603050405020304" pitchFamily="18" charset="0"/>
              </a:rPr>
              <a:t>B: Really? That’s very kind of you. Thank you.</a:t>
            </a:r>
            <a:endParaRPr lang="en-US" altLang="zh-CN" sz="3000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10000"/>
              </a:lnSpc>
            </a:pPr>
            <a:r>
              <a:rPr lang="en-US" altLang="zh-CN" sz="3000" b="1" dirty="0">
                <a:cs typeface="Times New Roman" panose="02020603050405020304" pitchFamily="18" charset="0"/>
              </a:rPr>
              <a:t>A: No problem</a:t>
            </a:r>
            <a:r>
              <a:rPr lang="en-US" altLang="zh-CN" sz="3000" b="1" dirty="0" smtClean="0">
                <a:cs typeface="Times New Roman" panose="02020603050405020304" pitchFamily="18" charset="0"/>
              </a:rPr>
              <a:t>.</a:t>
            </a:r>
            <a:endParaRPr lang="en-US" altLang="zh-CN" sz="3000" b="1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1864" y="2676416"/>
            <a:ext cx="1728192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03712" y="3645024"/>
            <a:ext cx="792088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2922" y="479458"/>
            <a:ext cx="10261140" cy="2246769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A. How do you like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it?                   B</a:t>
            </a:r>
            <a:r>
              <a:rPr lang="en-US" altLang="zh-CN" sz="2800" b="1" dirty="0">
                <a:cs typeface="Times New Roman" panose="02020603050405020304" pitchFamily="18" charset="0"/>
              </a:rPr>
              <a:t>. Why didn’t you come?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C. Did you go to the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doctor?         D</a:t>
            </a:r>
            <a:r>
              <a:rPr lang="en-US" altLang="zh-CN" sz="2800" b="1" dirty="0">
                <a:cs typeface="Times New Roman" panose="02020603050405020304" pitchFamily="18" charset="0"/>
              </a:rPr>
              <a:t>. I believe you can make it.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E. What was wrong with you (</a:t>
            </a:r>
            <a:r>
              <a:rPr lang="zh-CN" altLang="en-US" sz="2800" b="1" dirty="0">
                <a:cs typeface="Times New Roman" panose="02020603050405020304" pitchFamily="18" charset="0"/>
              </a:rPr>
              <a:t>你哪儿不舒服</a:t>
            </a:r>
            <a:r>
              <a:rPr lang="en-US" altLang="zh-CN" sz="2800" b="1" dirty="0">
                <a:cs typeface="Times New Roman" panose="02020603050405020304" pitchFamily="18" charset="0"/>
              </a:rPr>
              <a:t>)?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F. If you don’t go to the doctor, you will get worse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446405" indent="-446405" eaLnBrk="0" hangingPunct="0"/>
            <a:r>
              <a:rPr lang="en-US" altLang="zh-CN" sz="2800" b="1" dirty="0">
                <a:cs typeface="Times New Roman" panose="02020603050405020304" pitchFamily="18" charset="0"/>
              </a:rPr>
              <a:t>G. Let me know if you have any questions about those test papers.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20336" y="5157192"/>
            <a:ext cx="7920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G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847528" y="3212976"/>
            <a:ext cx="9001000" cy="12741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Write down your plans about </a:t>
            </a:r>
            <a:r>
              <a:rPr lang="en-US" altLang="zh-CN" b="1" dirty="0" smtClean="0"/>
              <a:t>your birthday </a:t>
            </a:r>
            <a:r>
              <a:rPr lang="en-US" altLang="zh-CN" b="1" dirty="0"/>
              <a:t>party.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Preview </a:t>
            </a:r>
            <a:r>
              <a:rPr lang="en-US" altLang="zh-CN" b="1" i="1" dirty="0"/>
              <a:t>Grammar Focus</a:t>
            </a:r>
            <a:r>
              <a:rPr lang="en-US" altLang="zh-CN" b="1" dirty="0"/>
              <a:t>.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1628801"/>
            <a:ext cx="4464496" cy="1199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5280" y="3933190"/>
            <a:ext cx="96742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</a:rPr>
              <a:t>What festival is it?</a:t>
            </a:r>
            <a:endParaRPr lang="en-US" altLang="zh-CN" sz="3600" b="1">
              <a:solidFill>
                <a:srgbClr val="FF0000"/>
              </a:solidFill>
            </a:endParaRPr>
          </a:p>
          <a:p>
            <a:r>
              <a:rPr lang="en-US" altLang="zh-CN" sz="3600" b="1">
                <a:solidFill>
                  <a:srgbClr val="009900"/>
                </a:solidFill>
              </a:rPr>
              <a:t>It’s New Year’s Day.</a:t>
            </a:r>
            <a:endParaRPr lang="en-US" altLang="zh-CN" sz="3600" b="1">
              <a:solidFill>
                <a:srgbClr val="009900"/>
              </a:solidFill>
            </a:endParaRPr>
          </a:p>
          <a:p>
            <a:r>
              <a:rPr lang="en-US" altLang="zh-CN" sz="3600" b="1">
                <a:solidFill>
                  <a:srgbClr val="FF0000"/>
                </a:solidFill>
              </a:rPr>
              <a:t>When is it?</a:t>
            </a:r>
            <a:endParaRPr lang="en-US" altLang="zh-CN" sz="3600" b="1">
              <a:solidFill>
                <a:srgbClr val="FF0000"/>
              </a:solidFill>
            </a:endParaRPr>
          </a:p>
          <a:p>
            <a:r>
              <a:rPr lang="en-US" altLang="zh-CN" sz="3600" b="1">
                <a:solidFill>
                  <a:srgbClr val="009900"/>
                </a:solidFill>
              </a:rPr>
              <a:t>It’s on January 1st.</a:t>
            </a:r>
            <a:endParaRPr lang="en-US" altLang="zh-CN" sz="3600" b="1">
              <a:solidFill>
                <a:srgbClr val="009900"/>
              </a:solidFill>
            </a:endParaRPr>
          </a:p>
          <a:p>
            <a:r>
              <a:rPr lang="en-US" altLang="zh-CN" sz="3600" b="1">
                <a:solidFill>
                  <a:srgbClr val="0033CC"/>
                </a:solidFill>
              </a:rPr>
              <a:t>Our school will hold a </a:t>
            </a:r>
            <a:r>
              <a:rPr lang="en-US" altLang="zh-CN" sz="3600" b="1">
                <a:solidFill>
                  <a:srgbClr val="0033CC"/>
                </a:solidFill>
                <a:sym typeface="+mn-ea"/>
              </a:rPr>
              <a:t>New Year’s </a:t>
            </a:r>
            <a:r>
              <a:rPr lang="en-US" altLang="zh-CN" sz="3600" b="1">
                <a:solidFill>
                  <a:srgbClr val="0033CC"/>
                </a:solidFill>
              </a:rPr>
              <a:t>party.</a:t>
            </a:r>
            <a:endParaRPr lang="en-US" altLang="zh-CN" sz="3600" b="1">
              <a:solidFill>
                <a:srgbClr val="0033CC"/>
              </a:solidFill>
            </a:endParaRPr>
          </a:p>
        </p:txBody>
      </p:sp>
      <p:pic>
        <p:nvPicPr>
          <p:cNvPr id="7" name="图片 6" descr="微信图片_202312251543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8435" y="1052830"/>
            <a:ext cx="4589780" cy="28587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1860" y="7620"/>
            <a:ext cx="272288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Lead-in</a:t>
            </a:r>
            <a:endParaRPr lang="en-US" altLang="zh-CN" sz="6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图片 2" descr="微信图片_20241223000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1042035"/>
            <a:ext cx="5191125" cy="28721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59775" y="1084580"/>
            <a:ext cx="904875" cy="921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1487488" y="2060848"/>
            <a:ext cx="9577064" cy="349018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/>
              <a:t>To be able to get specific information about a party.</a:t>
            </a:r>
            <a:endParaRPr lang="en-US" altLang="zh-CN" b="1" dirty="0"/>
          </a:p>
          <a:p>
            <a:pPr>
              <a:lnSpc>
                <a:spcPct val="115000"/>
              </a:lnSpc>
            </a:pPr>
            <a:r>
              <a:rPr lang="en-US" altLang="zh-CN" b="1" dirty="0"/>
              <a:t>To learn to talk about consequences.</a:t>
            </a:r>
            <a:endParaRPr lang="en-US" altLang="zh-CN" b="1" dirty="0"/>
          </a:p>
          <a:p>
            <a:pPr>
              <a:lnSpc>
                <a:spcPct val="115000"/>
              </a:lnSpc>
            </a:pPr>
            <a:r>
              <a:rPr lang="en-US" altLang="zh-CN" b="1" i="1" dirty="0"/>
              <a:t>— I think I’ll go to the party.</a:t>
            </a:r>
            <a:endParaRPr lang="en-US" altLang="zh-CN" b="1" i="1" dirty="0"/>
          </a:p>
          <a:p>
            <a:pPr>
              <a:lnSpc>
                <a:spcPct val="115000"/>
              </a:lnSpc>
            </a:pPr>
            <a:r>
              <a:rPr lang="en-US" altLang="zh-CN" b="1" i="1" dirty="0"/>
              <a:t>— If you do, you’ll have a great time.</a:t>
            </a:r>
            <a:endParaRPr lang="en-US" altLang="zh-CN" b="1" i="1" dirty="0"/>
          </a:p>
          <a:p>
            <a:pPr>
              <a:lnSpc>
                <a:spcPct val="115000"/>
              </a:lnSpc>
            </a:pPr>
            <a:r>
              <a:rPr lang="en-US" altLang="zh-CN" b="1" i="1" dirty="0"/>
              <a:t>— What will happen if they have the party today?</a:t>
            </a:r>
            <a:endParaRPr lang="en-US" altLang="zh-CN" b="1" i="1" dirty="0"/>
          </a:p>
          <a:p>
            <a:pPr>
              <a:lnSpc>
                <a:spcPct val="115000"/>
              </a:lnSpc>
            </a:pPr>
            <a:r>
              <a:rPr lang="en-US" altLang="zh-CN" b="1" i="1" dirty="0"/>
              <a:t>— If they have it today, half the class won’t come.</a:t>
            </a:r>
            <a:endParaRPr lang="en-US" altLang="zh-CN" b="1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980728"/>
            <a:ext cx="5554620" cy="9463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88" y="2222088"/>
            <a:ext cx="304801" cy="3048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88" y="2688128"/>
            <a:ext cx="304801" cy="30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32656"/>
            <a:ext cx="4544331" cy="1100206"/>
          </a:xfrm>
          <a:prstGeom prst="rect">
            <a:avLst/>
          </a:prstGeom>
        </p:spPr>
      </p:pic>
      <p:sp>
        <p:nvSpPr>
          <p:cNvPr id="15" name="Rectangle 3"/>
          <p:cNvSpPr txBox="1">
            <a:spLocks noRot="1" noChangeArrowheads="1"/>
          </p:cNvSpPr>
          <p:nvPr/>
        </p:nvSpPr>
        <p:spPr bwMode="auto">
          <a:xfrm>
            <a:off x="8256240" y="1988840"/>
            <a:ext cx="3672408" cy="24482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solidFill>
                  <a:srgbClr val="0000FF"/>
                </a:solidFill>
                <a:latin typeface="+mj-lt"/>
              </a:rPr>
              <a:t>If you’re happy, what will you do?</a:t>
            </a:r>
            <a:endParaRPr lang="en-US" altLang="zh-CN" b="1" kern="0" dirty="0" smtClean="0">
              <a:solidFill>
                <a:srgbClr val="0000FF"/>
              </a:solidFill>
              <a:latin typeface="+mj-lt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</a:rPr>
              <a:t>If I’m happy, I will…</a:t>
            </a:r>
            <a:endParaRPr lang="en-US" altLang="zh-CN" kern="0" dirty="0" smtClean="0">
              <a:latin typeface="Times New Roman" panose="02020603050405020304" pitchFamily="18" charset="0"/>
            </a:endParaRPr>
          </a:p>
        </p:txBody>
      </p:sp>
      <p:pic>
        <p:nvPicPr>
          <p:cNvPr id="3" name="《If You are Happy》 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1384" y="1772816"/>
            <a:ext cx="7488832" cy="42141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911424" y="908720"/>
            <a:ext cx="10729192" cy="8640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will happen if you wear a ballet skirt to the party?</a:t>
            </a:r>
            <a:endParaRPr lang="zh-CN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265696" y="3212976"/>
            <a:ext cx="3240360" cy="120864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noFill/>
            <a:miter lim="800000"/>
          </a:ln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If I wear a ballet skirt to the </a:t>
            </a:r>
            <a:r>
              <a:rPr lang="en-US" altLang="zh-CN" b="1" dirty="0" smtClean="0">
                <a:solidFill>
                  <a:srgbClr val="FF0000"/>
                </a:solidFill>
              </a:rPr>
              <a:t>party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148347"/>
            <a:ext cx="2309613" cy="3921692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6622385" y="2359359"/>
            <a:ext cx="581421" cy="286482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318708" y="2268279"/>
            <a:ext cx="4248373" cy="304698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I will…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my friends will…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my parents will…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…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2814286" y="548680"/>
            <a:ext cx="8754322" cy="2087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I’d love to go to my brother’s 18th birthday party. What will happen if I give him a new suit?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zh-CN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74769" name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424" y="2514683"/>
            <a:ext cx="4249293" cy="392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953125" y="3717032"/>
            <a:ext cx="5327451" cy="7925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If I …, my brother will…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2304256" cy="2304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7516" y="332755"/>
            <a:ext cx="10657184" cy="2016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I look forward to attending my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aunt’s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wedding. What will happen if I sing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the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song — </a:t>
            </a:r>
            <a:r>
              <a:rPr lang="en-US" altLang="zh-CN" b="1" i="1" dirty="0">
                <a:solidFill>
                  <a:srgbClr val="0000FF"/>
                </a:solidFill>
                <a:latin typeface="Arial" panose="020B0604020202020204" pitchFamily="34" charset="0"/>
              </a:rPr>
              <a:t>all good things come to an end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lang="zh-CN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408" y="2199526"/>
            <a:ext cx="5472608" cy="418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88088" y="3451847"/>
            <a:ext cx="4744644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If I …, my </a:t>
            </a:r>
            <a:r>
              <a:rPr lang="en-US" altLang="zh-CN" b="1" dirty="0" smtClean="0">
                <a:solidFill>
                  <a:schemeClr val="bg1"/>
                </a:solidFill>
              </a:rPr>
              <a:t>aunt </a:t>
            </a:r>
            <a:r>
              <a:rPr lang="en-US" altLang="zh-CN" b="1" dirty="0">
                <a:solidFill>
                  <a:schemeClr val="bg1"/>
                </a:solidFill>
              </a:rPr>
              <a:t>will…</a:t>
            </a:r>
            <a:endParaRPr lang="zh-CN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63843" y="260350"/>
            <a:ext cx="232981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Free talk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3840" y="45085"/>
            <a:ext cx="936180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 sz="2800" b="1">
                <a:solidFill>
                  <a:schemeClr val="tx1"/>
                </a:solidFill>
              </a:rPr>
              <a:t>1. A: </a:t>
            </a:r>
            <a:r>
              <a:rPr lang="en-US" altLang="zh-CN" sz="2800" b="1">
                <a:solidFill>
                  <a:srgbClr val="00B050"/>
                </a:solidFill>
              </a:rPr>
              <a:t>Are you going to the party on the night of January 1st?</a:t>
            </a:r>
            <a:endParaRPr lang="en-US" altLang="zh-CN" sz="2800" b="1">
              <a:solidFill>
                <a:srgbClr val="FF0000"/>
              </a:solidFill>
            </a:endParaRPr>
          </a:p>
          <a:p>
            <a:r>
              <a:rPr lang="en-US" altLang="zh-CN" sz="2800" b="1">
                <a:solidFill>
                  <a:schemeClr val="tx1"/>
                </a:solidFill>
                <a:sym typeface="+mn-ea"/>
              </a:rPr>
              <a:t>    B: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rgbClr val="0033CC"/>
                </a:solidFill>
              </a:rPr>
              <a:t>Yes, I am./ No, I’m not. I</a:t>
            </a:r>
            <a:r>
              <a:rPr lang="en-US" altLang="zh-CN" sz="2800" b="1">
                <a:solidFill>
                  <a:srgbClr val="0033CC"/>
                </a:solidFill>
                <a:sym typeface="+mn-ea"/>
              </a:rPr>
              <a:t> think I’ll...</a:t>
            </a:r>
            <a:endParaRPr lang="en-US" altLang="zh-CN" sz="2800" b="1">
              <a:solidFill>
                <a:srgbClr val="0033CC"/>
              </a:solidFill>
              <a:sym typeface="+mn-ea"/>
            </a:endParaRPr>
          </a:p>
          <a:p>
            <a:r>
              <a:rPr lang="en-US" altLang="zh-CN" sz="2800" b="1">
                <a:solidFill>
                  <a:schemeClr val="tx1"/>
                </a:solidFill>
                <a:sym typeface="+mn-ea"/>
              </a:rPr>
              <a:t>    A: </a:t>
            </a:r>
            <a:r>
              <a:rPr lang="en-US" altLang="zh-CN" sz="2800" b="1">
                <a:solidFill>
                  <a:srgbClr val="00B050"/>
                </a:solidFill>
                <a:sym typeface="+mn-ea"/>
              </a:rPr>
              <a:t>If you do, ...will...</a:t>
            </a:r>
            <a:endParaRPr lang="en-US" altLang="zh-CN" sz="2800" b="1">
              <a:solidFill>
                <a:srgbClr val="0033CC"/>
              </a:solidFill>
            </a:endParaRPr>
          </a:p>
          <a:p>
            <a:endParaRPr lang="en-US" altLang="zh-CN" sz="2800" b="1">
              <a:solidFill>
                <a:srgbClr val="FF0000"/>
              </a:solidFill>
            </a:endParaRPr>
          </a:p>
          <a:p>
            <a:r>
              <a:rPr lang="en-US" altLang="zh-CN" sz="2800" b="1">
                <a:solidFill>
                  <a:schemeClr val="tx1"/>
                </a:solidFill>
              </a:rPr>
              <a:t>2. A:</a:t>
            </a:r>
            <a:r>
              <a:rPr lang="en-US" altLang="zh-CN" sz="2800" b="1">
                <a:solidFill>
                  <a:srgbClr val="FF0000"/>
                </a:solidFill>
              </a:rPr>
              <a:t> Who will you go with? </a:t>
            </a:r>
            <a:endParaRPr lang="en-US" altLang="zh-CN" sz="2800" b="1">
              <a:solidFill>
                <a:srgbClr val="FF0000"/>
              </a:solidFill>
            </a:endParaRPr>
          </a:p>
          <a:p>
            <a:r>
              <a:rPr lang="en-US" altLang="zh-CN" sz="2800" b="1">
                <a:solidFill>
                  <a:schemeClr val="tx1"/>
                </a:solidFill>
              </a:rPr>
              <a:t>    B: </a:t>
            </a:r>
            <a:r>
              <a:rPr lang="en-US" altLang="zh-CN" sz="2800" b="1">
                <a:solidFill>
                  <a:srgbClr val="0033CC"/>
                </a:solidFill>
              </a:rPr>
              <a:t>I think I’ll go with...</a:t>
            </a:r>
            <a:endParaRPr lang="en-US" altLang="zh-CN" sz="2800" b="1">
              <a:solidFill>
                <a:srgbClr val="0033CC"/>
              </a:solidFill>
            </a:endParaRPr>
          </a:p>
          <a:p>
            <a:r>
              <a:rPr lang="en-US" altLang="zh-CN" sz="2800" b="1"/>
              <a:t>    A: </a:t>
            </a:r>
            <a:r>
              <a:rPr lang="en-US" altLang="zh-CN" sz="2800" b="1">
                <a:solidFill>
                  <a:srgbClr val="FF0000"/>
                </a:solidFill>
              </a:rPr>
              <a:t>If you do, ...will...</a:t>
            </a:r>
            <a:endParaRPr lang="en-US" altLang="zh-CN" sz="2800" b="1">
              <a:solidFill>
                <a:srgbClr val="FF0000"/>
              </a:solidFill>
            </a:endParaRPr>
          </a:p>
          <a:p>
            <a:endParaRPr lang="en-US" altLang="zh-CN" sz="2800" b="1"/>
          </a:p>
          <a:p>
            <a:r>
              <a:rPr lang="en-US" altLang="zh-CN" sz="2800" b="1">
                <a:sym typeface="+mn-ea"/>
              </a:rPr>
              <a:t>3. A: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 What will you wear to the party?</a:t>
            </a:r>
            <a:endParaRPr lang="en-US" altLang="zh-CN" sz="2800" b="1">
              <a:solidFill>
                <a:srgbClr val="FF0000"/>
              </a:solidFill>
            </a:endParaRPr>
          </a:p>
          <a:p>
            <a:r>
              <a:rPr lang="en-US" altLang="zh-CN" sz="2800" b="1">
                <a:sym typeface="+mn-ea"/>
              </a:rPr>
              <a:t>    B: </a:t>
            </a:r>
            <a:r>
              <a:rPr lang="en-US" altLang="zh-CN" sz="2800" b="1">
                <a:solidFill>
                  <a:srgbClr val="0033CC"/>
                </a:solidFill>
                <a:sym typeface="+mn-ea"/>
              </a:rPr>
              <a:t>I think I’ll wear...(a red dress/skirt/sweater/coat...)</a:t>
            </a:r>
            <a:endParaRPr lang="en-US" altLang="zh-CN" sz="2800" b="1">
              <a:solidFill>
                <a:srgbClr val="0033CC"/>
              </a:solidFill>
            </a:endParaRPr>
          </a:p>
          <a:p>
            <a:r>
              <a:rPr lang="en-US" altLang="zh-CN" sz="2800" b="1">
                <a:sym typeface="+mn-ea"/>
              </a:rPr>
              <a:t>    A: 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If you do, ...will...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  <a:p>
            <a:endParaRPr lang="en-US" altLang="zh-CN" sz="2800" b="1"/>
          </a:p>
          <a:p>
            <a:r>
              <a:rPr lang="en-US" altLang="zh-CN" sz="2800" b="1">
                <a:sym typeface="+mn-ea"/>
              </a:rPr>
              <a:t>4. A: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 How will you go to the party?</a:t>
            </a:r>
            <a:endParaRPr lang="en-US" altLang="zh-CN" sz="2800" b="1">
              <a:solidFill>
                <a:srgbClr val="FF0000"/>
              </a:solidFill>
            </a:endParaRPr>
          </a:p>
          <a:p>
            <a:r>
              <a:rPr lang="en-US" altLang="zh-CN" sz="2800" b="1">
                <a:sym typeface="+mn-ea"/>
              </a:rPr>
              <a:t>    B: </a:t>
            </a:r>
            <a:r>
              <a:rPr lang="en-US" altLang="zh-CN" sz="2800" b="1">
                <a:solidFill>
                  <a:srgbClr val="0033CC"/>
                </a:solidFill>
                <a:sym typeface="+mn-ea"/>
              </a:rPr>
              <a:t>I think I’ll ...</a:t>
            </a:r>
            <a:endParaRPr lang="en-US" altLang="zh-CN" sz="2800" b="1">
              <a:solidFill>
                <a:srgbClr val="0033CC"/>
              </a:solidFill>
            </a:endParaRPr>
          </a:p>
          <a:p>
            <a:r>
              <a:rPr lang="en-US" altLang="zh-CN" sz="2800" b="1">
                <a:sym typeface="+mn-ea"/>
              </a:rPr>
              <a:t>    A: 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If you do, ...will...</a:t>
            </a:r>
            <a:endParaRPr lang="en-US" altLang="zh-CN" sz="2800" b="1"/>
          </a:p>
        </p:txBody>
      </p:sp>
      <p:pic>
        <p:nvPicPr>
          <p:cNvPr id="7" name="图片 6" descr="微信图片_202312251543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3190" y="1268730"/>
            <a:ext cx="2679065" cy="29825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99515" y="1268730"/>
            <a:ext cx="501650" cy="1024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1695450" y="234950"/>
            <a:ext cx="1025144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Match the statements(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陈述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) with the pictures [a-d].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1920" y="3498215"/>
            <a:ext cx="6782435" cy="30060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608455" indent="-1608455">
              <a:lnSpc>
                <a:spcPct val="13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1. ___ </a:t>
            </a:r>
            <a:r>
              <a:rPr lang="en-US" altLang="zh-CN" sz="2800" b="1" dirty="0">
                <a:cs typeface="Times New Roman" panose="02020603050405020304" pitchFamily="18" charset="0"/>
              </a:rPr>
              <a:t>I think I’ll </a:t>
            </a: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wear jeans</a:t>
            </a:r>
            <a:r>
              <a:rPr lang="en-US" altLang="zh-CN" sz="2800" b="1" dirty="0">
                <a:cs typeface="Times New Roman" panose="02020603050405020304" pitchFamily="18" charset="0"/>
              </a:rPr>
              <a:t> to the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party</a:t>
            </a:r>
            <a:r>
              <a:rPr lang="en-US" altLang="zh-CN" sz="2800" b="1" dirty="0">
                <a:cs typeface="Times New Roman" panose="02020603050405020304" pitchFamily="18" charset="0"/>
              </a:rPr>
              <a:t>.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1608455" indent="-1608455">
              <a:lnSpc>
                <a:spcPct val="13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2.</a:t>
            </a:r>
            <a:r>
              <a:rPr lang="zh-CN" altLang="zh-CN" sz="2800" b="1" dirty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___ I think I’ll </a:t>
            </a: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stay at home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endParaRPr lang="zh-CN" altLang="zh-CN" sz="2800" b="1" dirty="0">
              <a:cs typeface="Times New Roman" panose="02020603050405020304" pitchFamily="18" charset="0"/>
            </a:endParaRPr>
          </a:p>
          <a:p>
            <a:pPr marL="1608455" indent="-1608455">
              <a:lnSpc>
                <a:spcPct val="13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3. ___ I think I’ll </a:t>
            </a: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take the bus</a:t>
            </a:r>
            <a:r>
              <a:rPr lang="en-US" altLang="zh-CN" sz="2800" b="1" dirty="0">
                <a:cs typeface="Times New Roman" panose="02020603050405020304" pitchFamily="18" charset="0"/>
              </a:rPr>
              <a:t> to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the </a:t>
            </a:r>
            <a:r>
              <a:rPr lang="en-US" altLang="zh-CN" sz="2800" b="1" dirty="0">
                <a:cs typeface="Times New Roman" panose="02020603050405020304" pitchFamily="18" charset="0"/>
              </a:rPr>
              <a:t>party</a:t>
            </a:r>
            <a:r>
              <a:rPr lang="zh-CN" altLang="zh-CN" sz="2800" b="1" dirty="0">
                <a:cs typeface="Times New Roman" panose="02020603050405020304" pitchFamily="18" charset="0"/>
              </a:rPr>
              <a:t>.</a:t>
            </a:r>
            <a:endParaRPr lang="zh-CN" altLang="zh-CN" sz="2800" b="1" dirty="0">
              <a:cs typeface="Times New Roman" panose="02020603050405020304" pitchFamily="18" charset="0"/>
            </a:endParaRPr>
          </a:p>
          <a:p>
            <a:pPr marL="1608455" indent="-1608455">
              <a:lnSpc>
                <a:spcPct val="13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4. ___ I think I’ll go to the party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1608455" indent="-1608455">
              <a:lnSpc>
                <a:spcPct val="13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          </a:t>
            </a:r>
            <a:r>
              <a:rPr lang="en-US" altLang="zh-CN" sz="2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with </a:t>
            </a: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Karen </a:t>
            </a:r>
            <a:r>
              <a:rPr lang="en-US" altLang="zh-CN" sz="2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and </a:t>
            </a: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Anna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endParaRPr lang="zh-CN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19" name="Oval 8"/>
          <p:cNvSpPr>
            <a:spLocks noChangeArrowheads="1"/>
          </p:cNvSpPr>
          <p:nvPr/>
        </p:nvSpPr>
        <p:spPr bwMode="auto">
          <a:xfrm>
            <a:off x="479267" y="5153224"/>
            <a:ext cx="647700" cy="576263"/>
          </a:xfrm>
          <a:prstGeom prst="ellipse">
            <a:avLst/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Oval 9"/>
          <p:cNvSpPr>
            <a:spLocks noChangeArrowheads="1"/>
          </p:cNvSpPr>
          <p:nvPr/>
        </p:nvSpPr>
        <p:spPr bwMode="auto">
          <a:xfrm>
            <a:off x="534561" y="3566358"/>
            <a:ext cx="649288" cy="576262"/>
          </a:xfrm>
          <a:prstGeom prst="ellipse">
            <a:avLst/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448836" y="4629457"/>
            <a:ext cx="647700" cy="576263"/>
          </a:xfrm>
          <a:prstGeom prst="ellipse">
            <a:avLst/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479267" y="4072738"/>
            <a:ext cx="617538" cy="576262"/>
          </a:xfrm>
          <a:prstGeom prst="ellipse">
            <a:avLst/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3" y="72760"/>
            <a:ext cx="1219099" cy="1219099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98462" y="2811861"/>
            <a:ext cx="2520280" cy="647421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Statements 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743" y="3295590"/>
            <a:ext cx="2770167" cy="2077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544743"/>
            <a:ext cx="2508056" cy="18810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73" y="1355168"/>
            <a:ext cx="2834958" cy="21262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20" y="3425825"/>
            <a:ext cx="2569210" cy="2052320"/>
          </a:xfrm>
          <a:prstGeom prst="rect">
            <a:avLst/>
          </a:prstGeom>
        </p:spPr>
      </p:pic>
      <p:sp>
        <p:nvSpPr>
          <p:cNvPr id="3" name="椭圆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95160" y="1628775"/>
            <a:ext cx="1734820" cy="102425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</p:spPr>
        <p:txBody>
          <a:bodyPr anchor="ctr"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椭圆 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200640" y="1544955"/>
            <a:ext cx="1874520" cy="114808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</p:spPr>
        <p:txBody>
          <a:bodyPr anchor="ctr"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椭圆 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320280" y="3573145"/>
            <a:ext cx="2052320" cy="12414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</p:spPr>
        <p:txBody>
          <a:bodyPr anchor="ctr"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椭圆 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284460" y="3425825"/>
            <a:ext cx="1866900" cy="116078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</p:spPr>
        <p:txBody>
          <a:bodyPr anchor="ctr"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2850" y="908685"/>
            <a:ext cx="56915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Who will you go to the party with? </a:t>
            </a:r>
            <a:endParaRPr lang="en-US" altLang="zh-CN" sz="2800" b="1">
              <a:solidFill>
                <a:srgbClr val="FF0000"/>
              </a:solidFill>
            </a:endParaRPr>
          </a:p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What will you wear to the party?</a:t>
            </a:r>
            <a:endParaRPr lang="en-US" altLang="zh-CN" sz="2800" b="1">
              <a:solidFill>
                <a:srgbClr val="FF0000"/>
              </a:solidFill>
            </a:endParaRPr>
          </a:p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How will you go to the party?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Are you going to the party?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5"/>
          <p:cNvSpPr txBox="1">
            <a:spLocks noChangeArrowheads="1"/>
          </p:cNvSpPr>
          <p:nvPr/>
        </p:nvSpPr>
        <p:spPr bwMode="auto">
          <a:xfrm>
            <a:off x="1691005" y="1262380"/>
            <a:ext cx="1043813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and complete the responses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zh-CN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反应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rPr>
              <a:t>回应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in 1a.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73" y="239614"/>
            <a:ext cx="4032920" cy="10998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914208"/>
            <a:ext cx="1219099" cy="1219099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407368" y="2133307"/>
          <a:ext cx="11521280" cy="4385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/>
                <a:gridCol w="5256584"/>
              </a:tblGrid>
              <a:tr h="406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Statements </a:t>
                      </a:r>
                      <a:endParaRPr lang="en-US" altLang="zh-CN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Responses 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88323">
                <a:tc>
                  <a:txBody>
                    <a:bodyPr/>
                    <a:lstStyle/>
                    <a:p>
                      <a:pPr marL="1078230" indent="-1078230">
                        <a:lnSpc>
                          <a:spcPct val="10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___ I think I’ll </a:t>
                      </a:r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wear jeans</a:t>
                      </a: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the party.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you do, the teachers won’t ___________.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85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 I think I’ll </a:t>
                      </a:r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stay at home</a:t>
                      </a: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zh-CN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you do, you’ll _________.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086877">
                <a:tc>
                  <a:txBody>
                    <a:bodyPr/>
                    <a:lstStyle/>
                    <a:p>
                      <a:pPr marL="1078230" indent="-1078230">
                        <a:lnSpc>
                          <a:spcPct val="10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___ I think I’ll </a:t>
                      </a:r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take the bus</a:t>
                      </a: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the party</a:t>
                      </a:r>
                      <a:r>
                        <a:rPr lang="zh-CN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zh-CN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you do, you’ll _________.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88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___ I think I’ll go to the 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party </a:t>
                      </a:r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Karen and Anna</a:t>
                      </a: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zh-CN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you do, you’ll _______________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813245" y="5484499"/>
            <a:ext cx="647700" cy="576263"/>
          </a:xfrm>
          <a:prstGeom prst="ellipse">
            <a:avLst/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57290" y="2709329"/>
            <a:ext cx="649288" cy="576262"/>
          </a:xfrm>
          <a:prstGeom prst="ellipse">
            <a:avLst/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909091" y="4370796"/>
            <a:ext cx="647700" cy="576263"/>
          </a:xfrm>
          <a:prstGeom prst="ellipse">
            <a:avLst/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879698" y="3804617"/>
            <a:ext cx="617538" cy="576262"/>
          </a:xfrm>
          <a:prstGeom prst="ellipse">
            <a:avLst/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36537" y="3205262"/>
            <a:ext cx="2449512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let you in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9768897" y="3696760"/>
            <a:ext cx="1923848" cy="5835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be </a:t>
            </a:r>
            <a:r>
              <a:rPr lang="en-US" altLang="zh-CN" b="1" u="sng" dirty="0">
                <a:solidFill>
                  <a:srgbClr val="FF0000"/>
                </a:solidFill>
              </a:rPr>
              <a:t>sorry</a:t>
            </a:r>
            <a:endParaRPr lang="en-US" altLang="zh-CN" b="1" u="sng" dirty="0">
              <a:solidFill>
                <a:srgbClr val="FF0000"/>
              </a:solidFill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6710558" y="5927068"/>
            <a:ext cx="3223383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have a great time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9790351" y="4390207"/>
            <a:ext cx="1617345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be late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6" name="Section A 1b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75" y="239614"/>
            <a:ext cx="836527" cy="8011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10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4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141" r="5489"/>
          <a:stretch>
            <a:fillRect/>
          </a:stretch>
        </p:blipFill>
        <p:spPr>
          <a:xfrm>
            <a:off x="0" y="376583"/>
            <a:ext cx="5832648" cy="6322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7984"/>
          <a:stretch>
            <a:fillRect/>
          </a:stretch>
        </p:blipFill>
        <p:spPr>
          <a:xfrm>
            <a:off x="5807968" y="155059"/>
            <a:ext cx="5976664" cy="33827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37" y="3537848"/>
            <a:ext cx="6120680" cy="3320152"/>
          </a:xfrm>
          <a:prstGeom prst="rect">
            <a:avLst/>
          </a:prstGeom>
        </p:spPr>
      </p:pic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3431704" y="1844824"/>
            <a:ext cx="2304256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>
            <a:off x="1055440" y="2276872"/>
            <a:ext cx="1656184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2063552" y="5445224"/>
            <a:ext cx="252028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7968208" y="1988840"/>
            <a:ext cx="2592288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8184232" y="5877272"/>
            <a:ext cx="3528392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9641861" y="-9933"/>
            <a:ext cx="2291456" cy="584775"/>
          </a:xfrm>
          <a:prstGeom prst="rect">
            <a:avLst/>
          </a:prstGeom>
          <a:solidFill>
            <a:srgbClr val="00B050"/>
          </a:solidFill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bg1"/>
                </a:solidFill>
              </a:rPr>
              <a:t>听力原文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1693545" y="3475355"/>
            <a:ext cx="2759075" cy="4635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1820545" y="1485265"/>
            <a:ext cx="2759075" cy="4635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6744335" y="3858895"/>
            <a:ext cx="4340860" cy="5835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video </a:t>
            </a:r>
            <a:r>
              <a:rPr lang="en-US" altLang="zh-CN" b="1" i="1" dirty="0">
                <a:solidFill>
                  <a:srgbClr val="FF0000"/>
                </a:solidFill>
              </a:rPr>
              <a:t>n.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录像带；录像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5980" y="4650633"/>
            <a:ext cx="5976938" cy="12741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Is the </a:t>
            </a:r>
            <a:r>
              <a:rPr lang="en-US" altLang="zh-CN" b="1" dirty="0">
                <a:solidFill>
                  <a:srgbClr val="FF0000"/>
                </a:solidFill>
              </a:rPr>
              <a:t>video</a:t>
            </a:r>
            <a:r>
              <a:rPr lang="en-US" altLang="zh-CN" b="1" dirty="0"/>
              <a:t> on the bookshelf?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录像带在书架上吗？</a:t>
            </a:r>
            <a:endParaRPr lang="en-US" altLang="zh-CN" b="1" dirty="0"/>
          </a:p>
        </p:txBody>
      </p:sp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4515" y="1520190"/>
            <a:ext cx="1777365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93" y="332870"/>
            <a:ext cx="4201413" cy="1128979"/>
          </a:xfrm>
          <a:prstGeom prst="rect">
            <a:avLst/>
          </a:prstGeom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19380" y="3787140"/>
            <a:ext cx="5014595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meeting  </a:t>
            </a:r>
            <a:r>
              <a:rPr lang="en-US" altLang="zh-CN" b="1" i="1" dirty="0">
                <a:solidFill>
                  <a:srgbClr val="FF0000"/>
                </a:solidFill>
              </a:rPr>
              <a:t>n. </a:t>
            </a:r>
            <a:r>
              <a:rPr lang="zh-CN" altLang="en-US" b="1" dirty="0">
                <a:solidFill>
                  <a:srgbClr val="FF0000"/>
                </a:solidFill>
              </a:rPr>
              <a:t>会议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集会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会面</a:t>
            </a:r>
            <a:r>
              <a:rPr lang="en-US" altLang="zh-CN" b="1" dirty="0">
                <a:solidFill>
                  <a:srgbClr val="FF0000"/>
                </a:solidFill>
              </a:rPr>
              <a:t> 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191318" y="4722721"/>
            <a:ext cx="5674256" cy="122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/>
              <a:t>Is the </a:t>
            </a:r>
            <a:r>
              <a:rPr lang="en-US" altLang="zh-CN" b="1" dirty="0">
                <a:solidFill>
                  <a:srgbClr val="FF0000"/>
                </a:solidFill>
              </a:rPr>
              <a:t>meeting</a:t>
            </a:r>
            <a:r>
              <a:rPr lang="en-US" altLang="zh-CN" b="1" dirty="0"/>
              <a:t> on Wednesday?</a:t>
            </a:r>
            <a:endParaRPr lang="en-US" altLang="zh-CN" b="1" dirty="0"/>
          </a:p>
          <a:p>
            <a:pPr>
              <a:lnSpc>
                <a:spcPct val="115000"/>
              </a:lnSpc>
            </a:pPr>
            <a:r>
              <a:rPr lang="zh-CN" altLang="en-US" b="1" dirty="0"/>
              <a:t>会议是在星期三吗？</a:t>
            </a:r>
            <a:r>
              <a:rPr lang="en-US" altLang="zh-CN" b="1" dirty="0"/>
              <a:t>  </a:t>
            </a:r>
            <a:endParaRPr lang="zh-CN" altLang="en-US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5" y="1698625"/>
            <a:ext cx="3403600" cy="2218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commondata" val="eyJoZGlkIjoiNDM4NDRhZjIyZDUyMzExNjg0NmQ2NTc2MzhlMmQ2ZTYifQ=="/>
  <p:tag name="KSO_WPP_MARK_KEY" val="06bd3691-3b1c-4890-bf73-d43972b6d435"/>
  <p:tag name="COMMONDATA" val="eyJoZGlkIjoiMTJmNTg2ODljNGQyMTIwYzYzZjY5YTYzOWFjMThmMDg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TABLE_BEAUTIFY" val="smartTable{09d6977b-775a-4d56-bc08-a12c35cf52c8}"/>
</p:tagLst>
</file>

<file path=ppt/tags/tag8.xml><?xml version="1.0" encoding="utf-8"?>
<p:tagLst xmlns:p="http://schemas.openxmlformats.org/presentationml/2006/main">
  <p:tag name="KSO_WM_UNIT_PLACING_PICTURE_USER_VIEWPORT" val="{&quot;height&quot;:4760,&quot;width&quot;:7597.499212598425}"/>
</p:tagLst>
</file>

<file path=ppt/tags/tag9.xml><?xml version="1.0" encoding="utf-8"?>
<p:tagLst xmlns:p="http://schemas.openxmlformats.org/presentationml/2006/main">
  <p:tag name="KSO_WM_UNIT_PLACING_PICTURE_USER_VIEWPORT" val="{&quot;height&quot;:1777.91968503937,&quot;width&quot;:6616.39842519685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9915</Words>
  <Application>WPS 演示</Application>
  <PresentationFormat>宽屏</PresentationFormat>
  <Paragraphs>486</Paragraphs>
  <Slides>44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Arial</vt:lpstr>
      <vt:lpstr>宋体</vt:lpstr>
      <vt:lpstr>Wingdings</vt:lpstr>
      <vt:lpstr>Times New Roman</vt:lpstr>
      <vt:lpstr>Arial</vt:lpstr>
      <vt:lpstr>微软雅黑</vt:lpstr>
      <vt:lpstr>Arial Unicode MS</vt:lpstr>
      <vt:lpstr>Calibri</vt:lpstr>
      <vt:lpstr>Arial Narrow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Administrator</cp:lastModifiedBy>
  <cp:revision>461</cp:revision>
  <dcterms:created xsi:type="dcterms:W3CDTF">2013-03-17T02:35:00Z</dcterms:created>
  <dcterms:modified xsi:type="dcterms:W3CDTF">2024-12-23T01:06:03Z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589986E8FC7A41558282D508EEC1858C_12</vt:lpwstr>
  </property>
  <property fmtid="{D5CDD505-2E9C-101B-9397-08002B2CF9AE}" pid="3" name="KSOProductBuildVer">
    <vt:lpwstr>2052-12.1.0.19302</vt:lpwstr>
  </property>
</Properties>
</file>